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handoutMasterIdLst>
    <p:handoutMasterId r:id="rId38"/>
  </p:handoutMasterIdLst>
  <p:sldIdLst>
    <p:sldId id="256" r:id="rId5"/>
    <p:sldId id="305" r:id="rId6"/>
    <p:sldId id="318" r:id="rId7"/>
    <p:sldId id="307" r:id="rId8"/>
    <p:sldId id="297" r:id="rId9"/>
    <p:sldId id="258" r:id="rId10"/>
    <p:sldId id="261" r:id="rId11"/>
    <p:sldId id="263" r:id="rId12"/>
    <p:sldId id="262" r:id="rId13"/>
    <p:sldId id="283" r:id="rId14"/>
    <p:sldId id="285" r:id="rId15"/>
    <p:sldId id="300" r:id="rId16"/>
    <p:sldId id="274" r:id="rId17"/>
    <p:sldId id="286" r:id="rId18"/>
    <p:sldId id="301" r:id="rId19"/>
    <p:sldId id="287" r:id="rId20"/>
    <p:sldId id="292" r:id="rId21"/>
    <p:sldId id="319" r:id="rId22"/>
    <p:sldId id="320" r:id="rId23"/>
    <p:sldId id="295" r:id="rId24"/>
    <p:sldId id="321" r:id="rId25"/>
    <p:sldId id="313" r:id="rId26"/>
    <p:sldId id="317" r:id="rId27"/>
    <p:sldId id="267" r:id="rId28"/>
    <p:sldId id="268" r:id="rId29"/>
    <p:sldId id="269" r:id="rId30"/>
    <p:sldId id="289" r:id="rId31"/>
    <p:sldId id="303" r:id="rId32"/>
    <p:sldId id="275" r:id="rId33"/>
    <p:sldId id="276" r:id="rId34"/>
    <p:sldId id="277" r:id="rId35"/>
    <p:sldId id="278" r:id="rId36"/>
    <p:sldId id="302" r:id="rId37"/>
  </p:sldIdLst>
  <p:sldSz cx="12192000" cy="6858000"/>
  <p:notesSz cx="7010400" cy="92964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74" autoAdjust="0"/>
    <p:restoredTop sz="94660" autoAdjust="0"/>
  </p:normalViewPr>
  <p:slideViewPr>
    <p:cSldViewPr snapToGrid="0">
      <p:cViewPr varScale="1">
        <p:scale>
          <a:sx n="54" d="100"/>
          <a:sy n="54" d="100"/>
        </p:scale>
        <p:origin x="658" y="45"/>
      </p:cViewPr>
      <p:guideLst/>
    </p:cSldViewPr>
  </p:slideViewPr>
  <p:outlineViewPr>
    <p:cViewPr>
      <p:scale>
        <a:sx n="33" d="100"/>
        <a:sy n="33" d="100"/>
      </p:scale>
      <p:origin x="0" y="-3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170007-A31A-4DDF-867C-CBF3933EB08C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5D58049D-E1AB-4161-8170-3FBBB133998D}">
      <dgm:prSet phldrT="[Tekst]"/>
      <dgm:spPr/>
      <dgm:t>
        <a:bodyPr/>
        <a:lstStyle/>
        <a:p>
          <a:r>
            <a:rPr lang="hr-HR" dirty="0" smtClean="0"/>
            <a:t>uvid u nastavu</a:t>
          </a:r>
          <a:endParaRPr lang="hr-HR" dirty="0"/>
        </a:p>
      </dgm:t>
    </dgm:pt>
    <dgm:pt modelId="{D91814ED-22CE-49E9-9696-F8C0719D24CF}" type="parTrans" cxnId="{BEE2553B-ABA2-4612-87CC-93F191DCD671}">
      <dgm:prSet/>
      <dgm:spPr/>
      <dgm:t>
        <a:bodyPr/>
        <a:lstStyle/>
        <a:p>
          <a:endParaRPr lang="hr-HR"/>
        </a:p>
      </dgm:t>
    </dgm:pt>
    <dgm:pt modelId="{6C69487E-6FA4-4BB0-BEC7-88EE05C3144D}" type="sibTrans" cxnId="{BEE2553B-ABA2-4612-87CC-93F191DCD671}">
      <dgm:prSet/>
      <dgm:spPr/>
      <dgm:t>
        <a:bodyPr/>
        <a:lstStyle/>
        <a:p>
          <a:endParaRPr lang="hr-HR"/>
        </a:p>
      </dgm:t>
    </dgm:pt>
    <dgm:pt modelId="{FB652B99-519C-4AC4-A2ED-6614842A9CD5}">
      <dgm:prSet phldrT="[Tekst]"/>
      <dgm:spPr/>
      <dgm:t>
        <a:bodyPr/>
        <a:lstStyle/>
        <a:p>
          <a:r>
            <a:rPr lang="hr-HR" dirty="0" smtClean="0"/>
            <a:t>stručno-pedagoški nadzor</a:t>
          </a:r>
          <a:endParaRPr lang="hr-HR" dirty="0"/>
        </a:p>
      </dgm:t>
    </dgm:pt>
    <dgm:pt modelId="{01A60D8D-3E52-43A8-90E4-F8CF02255A3C}" type="parTrans" cxnId="{4FA8EB5E-55B2-4B8B-B8D4-C4DB377A3BAE}">
      <dgm:prSet/>
      <dgm:spPr/>
      <dgm:t>
        <a:bodyPr/>
        <a:lstStyle/>
        <a:p>
          <a:endParaRPr lang="hr-HR" dirty="0"/>
        </a:p>
      </dgm:t>
    </dgm:pt>
    <dgm:pt modelId="{457B068A-11DC-4AA0-9D3E-9C9A482FE95C}" type="sibTrans" cxnId="{4FA8EB5E-55B2-4B8B-B8D4-C4DB377A3BAE}">
      <dgm:prSet/>
      <dgm:spPr/>
      <dgm:t>
        <a:bodyPr/>
        <a:lstStyle/>
        <a:p>
          <a:endParaRPr lang="hr-HR"/>
        </a:p>
      </dgm:t>
    </dgm:pt>
    <dgm:pt modelId="{597A10D9-73B5-4123-8948-B0323726C5C8}">
      <dgm:prSet phldrT="[Tekst]"/>
      <dgm:spPr/>
      <dgm:t>
        <a:bodyPr/>
        <a:lstStyle/>
        <a:p>
          <a:r>
            <a:rPr lang="hr-HR" dirty="0" smtClean="0"/>
            <a:t>napredovanje</a:t>
          </a:r>
          <a:endParaRPr lang="hr-HR" dirty="0"/>
        </a:p>
      </dgm:t>
    </dgm:pt>
    <dgm:pt modelId="{D253879F-42B9-4390-9DD9-B66AB7142BEA}" type="parTrans" cxnId="{099E2494-5AB8-4AA5-91B4-396CC89B2DB7}">
      <dgm:prSet/>
      <dgm:spPr/>
      <dgm:t>
        <a:bodyPr/>
        <a:lstStyle/>
        <a:p>
          <a:endParaRPr lang="hr-HR" dirty="0"/>
        </a:p>
      </dgm:t>
    </dgm:pt>
    <dgm:pt modelId="{F89967E0-295D-4CBA-96CD-1D03ACED5B37}" type="sibTrans" cxnId="{099E2494-5AB8-4AA5-91B4-396CC89B2DB7}">
      <dgm:prSet/>
      <dgm:spPr/>
      <dgm:t>
        <a:bodyPr/>
        <a:lstStyle/>
        <a:p>
          <a:endParaRPr lang="hr-HR"/>
        </a:p>
      </dgm:t>
    </dgm:pt>
    <dgm:pt modelId="{51DC478D-9C89-4BB7-8A81-5AF21EF0644F}" type="pres">
      <dgm:prSet presAssocID="{1F170007-A31A-4DDF-867C-CBF3933EB08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5E220037-60FB-4A0D-81DC-242B8BE2DB52}" type="pres">
      <dgm:prSet presAssocID="{5D58049D-E1AB-4161-8170-3FBBB133998D}" presName="root1" presStyleCnt="0"/>
      <dgm:spPr/>
    </dgm:pt>
    <dgm:pt modelId="{2ED62C94-7FAE-4EB9-AEF2-4E6F6C070ACE}" type="pres">
      <dgm:prSet presAssocID="{5D58049D-E1AB-4161-8170-3FBBB133998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686EBE8E-461A-4571-BBCC-05009371D94B}" type="pres">
      <dgm:prSet presAssocID="{5D58049D-E1AB-4161-8170-3FBBB133998D}" presName="level2hierChild" presStyleCnt="0"/>
      <dgm:spPr/>
    </dgm:pt>
    <dgm:pt modelId="{0C505413-8F6F-49C7-A363-2588E08B8E0D}" type="pres">
      <dgm:prSet presAssocID="{01A60D8D-3E52-43A8-90E4-F8CF02255A3C}" presName="conn2-1" presStyleLbl="parChTrans1D2" presStyleIdx="0" presStyleCnt="2"/>
      <dgm:spPr/>
      <dgm:t>
        <a:bodyPr/>
        <a:lstStyle/>
        <a:p>
          <a:endParaRPr lang="hr-HR"/>
        </a:p>
      </dgm:t>
    </dgm:pt>
    <dgm:pt modelId="{A3E320F0-941E-473B-A52C-0F3C0C0C1054}" type="pres">
      <dgm:prSet presAssocID="{01A60D8D-3E52-43A8-90E4-F8CF02255A3C}" presName="connTx" presStyleLbl="parChTrans1D2" presStyleIdx="0" presStyleCnt="2"/>
      <dgm:spPr/>
      <dgm:t>
        <a:bodyPr/>
        <a:lstStyle/>
        <a:p>
          <a:endParaRPr lang="hr-HR"/>
        </a:p>
      </dgm:t>
    </dgm:pt>
    <dgm:pt modelId="{16ECF195-A0D6-4C00-AB43-A395837447EC}" type="pres">
      <dgm:prSet presAssocID="{FB652B99-519C-4AC4-A2ED-6614842A9CD5}" presName="root2" presStyleCnt="0"/>
      <dgm:spPr/>
    </dgm:pt>
    <dgm:pt modelId="{D2B4F90D-C2BF-4221-BDC8-134D6B559D21}" type="pres">
      <dgm:prSet presAssocID="{FB652B99-519C-4AC4-A2ED-6614842A9CD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A73CD7C3-19C4-4D4B-A842-17E2F657A468}" type="pres">
      <dgm:prSet presAssocID="{FB652B99-519C-4AC4-A2ED-6614842A9CD5}" presName="level3hierChild" presStyleCnt="0"/>
      <dgm:spPr/>
    </dgm:pt>
    <dgm:pt modelId="{94000151-B814-4702-B367-4240A7C30C6F}" type="pres">
      <dgm:prSet presAssocID="{D253879F-42B9-4390-9DD9-B66AB7142BEA}" presName="conn2-1" presStyleLbl="parChTrans1D2" presStyleIdx="1" presStyleCnt="2"/>
      <dgm:spPr/>
      <dgm:t>
        <a:bodyPr/>
        <a:lstStyle/>
        <a:p>
          <a:endParaRPr lang="hr-HR"/>
        </a:p>
      </dgm:t>
    </dgm:pt>
    <dgm:pt modelId="{B82EAD01-1CD7-469E-8361-D0921B05E92D}" type="pres">
      <dgm:prSet presAssocID="{D253879F-42B9-4390-9DD9-B66AB7142BEA}" presName="connTx" presStyleLbl="parChTrans1D2" presStyleIdx="1" presStyleCnt="2"/>
      <dgm:spPr/>
      <dgm:t>
        <a:bodyPr/>
        <a:lstStyle/>
        <a:p>
          <a:endParaRPr lang="hr-HR"/>
        </a:p>
      </dgm:t>
    </dgm:pt>
    <dgm:pt modelId="{76DEF221-6101-48D0-8F3C-C919DC607D33}" type="pres">
      <dgm:prSet presAssocID="{597A10D9-73B5-4123-8948-B0323726C5C8}" presName="root2" presStyleCnt="0"/>
      <dgm:spPr/>
    </dgm:pt>
    <dgm:pt modelId="{2F0B8492-F638-482A-80CA-5ABF132E21CC}" type="pres">
      <dgm:prSet presAssocID="{597A10D9-73B5-4123-8948-B0323726C5C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F891CDE9-421B-4A85-9B04-1203737CA76F}" type="pres">
      <dgm:prSet presAssocID="{597A10D9-73B5-4123-8948-B0323726C5C8}" presName="level3hierChild" presStyleCnt="0"/>
      <dgm:spPr/>
    </dgm:pt>
  </dgm:ptLst>
  <dgm:cxnLst>
    <dgm:cxn modelId="{8A5FB2DD-7581-4364-A9D3-86FEA583FFBA}" type="presOf" srcId="{FB652B99-519C-4AC4-A2ED-6614842A9CD5}" destId="{D2B4F90D-C2BF-4221-BDC8-134D6B559D21}" srcOrd="0" destOrd="0" presId="urn:microsoft.com/office/officeart/2005/8/layout/hierarchy2"/>
    <dgm:cxn modelId="{36C48787-72B3-4B5C-92F1-4E2BB875F938}" type="presOf" srcId="{D253879F-42B9-4390-9DD9-B66AB7142BEA}" destId="{94000151-B814-4702-B367-4240A7C30C6F}" srcOrd="0" destOrd="0" presId="urn:microsoft.com/office/officeart/2005/8/layout/hierarchy2"/>
    <dgm:cxn modelId="{BEE2553B-ABA2-4612-87CC-93F191DCD671}" srcId="{1F170007-A31A-4DDF-867C-CBF3933EB08C}" destId="{5D58049D-E1AB-4161-8170-3FBBB133998D}" srcOrd="0" destOrd="0" parTransId="{D91814ED-22CE-49E9-9696-F8C0719D24CF}" sibTransId="{6C69487E-6FA4-4BB0-BEC7-88EE05C3144D}"/>
    <dgm:cxn modelId="{9BBD9996-D60B-4D94-A8A1-85D84CA8FCFD}" type="presOf" srcId="{01A60D8D-3E52-43A8-90E4-F8CF02255A3C}" destId="{0C505413-8F6F-49C7-A363-2588E08B8E0D}" srcOrd="0" destOrd="0" presId="urn:microsoft.com/office/officeart/2005/8/layout/hierarchy2"/>
    <dgm:cxn modelId="{4FA8EB5E-55B2-4B8B-B8D4-C4DB377A3BAE}" srcId="{5D58049D-E1AB-4161-8170-3FBBB133998D}" destId="{FB652B99-519C-4AC4-A2ED-6614842A9CD5}" srcOrd="0" destOrd="0" parTransId="{01A60D8D-3E52-43A8-90E4-F8CF02255A3C}" sibTransId="{457B068A-11DC-4AA0-9D3E-9C9A482FE95C}"/>
    <dgm:cxn modelId="{B3DC7415-D31F-4711-A078-DA7F3D099B2F}" type="presOf" srcId="{597A10D9-73B5-4123-8948-B0323726C5C8}" destId="{2F0B8492-F638-482A-80CA-5ABF132E21CC}" srcOrd="0" destOrd="0" presId="urn:microsoft.com/office/officeart/2005/8/layout/hierarchy2"/>
    <dgm:cxn modelId="{D3F6124B-4BD6-46C5-BD21-8145EA11D24C}" type="presOf" srcId="{D253879F-42B9-4390-9DD9-B66AB7142BEA}" destId="{B82EAD01-1CD7-469E-8361-D0921B05E92D}" srcOrd="1" destOrd="0" presId="urn:microsoft.com/office/officeart/2005/8/layout/hierarchy2"/>
    <dgm:cxn modelId="{099E2494-5AB8-4AA5-91B4-396CC89B2DB7}" srcId="{5D58049D-E1AB-4161-8170-3FBBB133998D}" destId="{597A10D9-73B5-4123-8948-B0323726C5C8}" srcOrd="1" destOrd="0" parTransId="{D253879F-42B9-4390-9DD9-B66AB7142BEA}" sibTransId="{F89967E0-295D-4CBA-96CD-1D03ACED5B37}"/>
    <dgm:cxn modelId="{3E0D886D-2071-4204-BA90-D8247C1AFB11}" type="presOf" srcId="{1F170007-A31A-4DDF-867C-CBF3933EB08C}" destId="{51DC478D-9C89-4BB7-8A81-5AF21EF0644F}" srcOrd="0" destOrd="0" presId="urn:microsoft.com/office/officeart/2005/8/layout/hierarchy2"/>
    <dgm:cxn modelId="{E3607F5A-4BC0-43BE-A76F-FC4254D42851}" type="presOf" srcId="{5D58049D-E1AB-4161-8170-3FBBB133998D}" destId="{2ED62C94-7FAE-4EB9-AEF2-4E6F6C070ACE}" srcOrd="0" destOrd="0" presId="urn:microsoft.com/office/officeart/2005/8/layout/hierarchy2"/>
    <dgm:cxn modelId="{EDA02A85-C705-42E1-8954-073E0FDF2C01}" type="presOf" srcId="{01A60D8D-3E52-43A8-90E4-F8CF02255A3C}" destId="{A3E320F0-941E-473B-A52C-0F3C0C0C1054}" srcOrd="1" destOrd="0" presId="urn:microsoft.com/office/officeart/2005/8/layout/hierarchy2"/>
    <dgm:cxn modelId="{BB9A51CC-1145-4916-9B97-9EDFA5A059F0}" type="presParOf" srcId="{51DC478D-9C89-4BB7-8A81-5AF21EF0644F}" destId="{5E220037-60FB-4A0D-81DC-242B8BE2DB52}" srcOrd="0" destOrd="0" presId="urn:microsoft.com/office/officeart/2005/8/layout/hierarchy2"/>
    <dgm:cxn modelId="{1F614530-C24C-4BBB-8EB0-3A3D0DA49414}" type="presParOf" srcId="{5E220037-60FB-4A0D-81DC-242B8BE2DB52}" destId="{2ED62C94-7FAE-4EB9-AEF2-4E6F6C070ACE}" srcOrd="0" destOrd="0" presId="urn:microsoft.com/office/officeart/2005/8/layout/hierarchy2"/>
    <dgm:cxn modelId="{EA54B37B-09A9-4D83-AA3B-0979E8054E17}" type="presParOf" srcId="{5E220037-60FB-4A0D-81DC-242B8BE2DB52}" destId="{686EBE8E-461A-4571-BBCC-05009371D94B}" srcOrd="1" destOrd="0" presId="urn:microsoft.com/office/officeart/2005/8/layout/hierarchy2"/>
    <dgm:cxn modelId="{674684A8-6714-4056-840E-DED548A5AE21}" type="presParOf" srcId="{686EBE8E-461A-4571-BBCC-05009371D94B}" destId="{0C505413-8F6F-49C7-A363-2588E08B8E0D}" srcOrd="0" destOrd="0" presId="urn:microsoft.com/office/officeart/2005/8/layout/hierarchy2"/>
    <dgm:cxn modelId="{7A182521-B3D1-4C3A-B5ED-1778D2416512}" type="presParOf" srcId="{0C505413-8F6F-49C7-A363-2588E08B8E0D}" destId="{A3E320F0-941E-473B-A52C-0F3C0C0C1054}" srcOrd="0" destOrd="0" presId="urn:microsoft.com/office/officeart/2005/8/layout/hierarchy2"/>
    <dgm:cxn modelId="{15EEE4CE-1526-4231-AA30-030296B0E92A}" type="presParOf" srcId="{686EBE8E-461A-4571-BBCC-05009371D94B}" destId="{16ECF195-A0D6-4C00-AB43-A395837447EC}" srcOrd="1" destOrd="0" presId="urn:microsoft.com/office/officeart/2005/8/layout/hierarchy2"/>
    <dgm:cxn modelId="{46B14E27-8020-4E2E-992B-2326F9DEF8CE}" type="presParOf" srcId="{16ECF195-A0D6-4C00-AB43-A395837447EC}" destId="{D2B4F90D-C2BF-4221-BDC8-134D6B559D21}" srcOrd="0" destOrd="0" presId="urn:microsoft.com/office/officeart/2005/8/layout/hierarchy2"/>
    <dgm:cxn modelId="{93780B16-B494-4C82-AC82-B1EBB8E98358}" type="presParOf" srcId="{16ECF195-A0D6-4C00-AB43-A395837447EC}" destId="{A73CD7C3-19C4-4D4B-A842-17E2F657A468}" srcOrd="1" destOrd="0" presId="urn:microsoft.com/office/officeart/2005/8/layout/hierarchy2"/>
    <dgm:cxn modelId="{2C472B89-B5F3-425F-97B0-FDDF5C07665B}" type="presParOf" srcId="{686EBE8E-461A-4571-BBCC-05009371D94B}" destId="{94000151-B814-4702-B367-4240A7C30C6F}" srcOrd="2" destOrd="0" presId="urn:microsoft.com/office/officeart/2005/8/layout/hierarchy2"/>
    <dgm:cxn modelId="{6F6EFBE4-C416-4248-B545-A637471094A2}" type="presParOf" srcId="{94000151-B814-4702-B367-4240A7C30C6F}" destId="{B82EAD01-1CD7-469E-8361-D0921B05E92D}" srcOrd="0" destOrd="0" presId="urn:microsoft.com/office/officeart/2005/8/layout/hierarchy2"/>
    <dgm:cxn modelId="{35C7260D-3A31-4322-AC57-967FBAF1F26A}" type="presParOf" srcId="{686EBE8E-461A-4571-BBCC-05009371D94B}" destId="{76DEF221-6101-48D0-8F3C-C919DC607D33}" srcOrd="3" destOrd="0" presId="urn:microsoft.com/office/officeart/2005/8/layout/hierarchy2"/>
    <dgm:cxn modelId="{36EC910C-34F5-4AC8-8530-DE7070231EFF}" type="presParOf" srcId="{76DEF221-6101-48D0-8F3C-C919DC607D33}" destId="{2F0B8492-F638-482A-80CA-5ABF132E21CC}" srcOrd="0" destOrd="0" presId="urn:microsoft.com/office/officeart/2005/8/layout/hierarchy2"/>
    <dgm:cxn modelId="{013206AF-6FCA-4622-BF34-AE7B6EFE16F3}" type="presParOf" srcId="{76DEF221-6101-48D0-8F3C-C919DC607D33}" destId="{F891CDE9-421B-4A85-9B04-1203737CA76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681978-57B0-46D7-AC45-DA4E157C67C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A83A9779-D0F8-4545-970C-1D57755A2549}">
      <dgm:prSet phldrT="[Tekst]"/>
      <dgm:spPr/>
      <dgm:t>
        <a:bodyPr/>
        <a:lstStyle/>
        <a:p>
          <a:r>
            <a:rPr lang="hr-HR" dirty="0" smtClean="0"/>
            <a:t>Znanja:</a:t>
          </a:r>
          <a:endParaRPr lang="hr-HR" dirty="0"/>
        </a:p>
      </dgm:t>
    </dgm:pt>
    <dgm:pt modelId="{C43A72A3-3133-400F-BD4C-4E94FD79D04C}" type="parTrans" cxnId="{42D01A6F-5DA1-4928-84F6-1FE0303C77B5}">
      <dgm:prSet/>
      <dgm:spPr/>
      <dgm:t>
        <a:bodyPr/>
        <a:lstStyle/>
        <a:p>
          <a:endParaRPr lang="hr-HR"/>
        </a:p>
      </dgm:t>
    </dgm:pt>
    <dgm:pt modelId="{50E16295-69F1-4CEB-BFE1-5B2E6F6FF4F5}" type="sibTrans" cxnId="{42D01A6F-5DA1-4928-84F6-1FE0303C77B5}">
      <dgm:prSet/>
      <dgm:spPr/>
      <dgm:t>
        <a:bodyPr/>
        <a:lstStyle/>
        <a:p>
          <a:endParaRPr lang="hr-HR"/>
        </a:p>
      </dgm:t>
    </dgm:pt>
    <dgm:pt modelId="{00D90FE9-78FB-4C24-B554-1A9EE6E6E9CD}">
      <dgm:prSet/>
      <dgm:spPr/>
      <dgm:t>
        <a:bodyPr/>
        <a:lstStyle/>
        <a:p>
          <a:r>
            <a:rPr lang="hr-HR" b="1" dirty="0" smtClean="0"/>
            <a:t>vrednovanje visokospecijaliziranih znanja u području rada </a:t>
          </a:r>
          <a:r>
            <a:rPr lang="hr-HR" dirty="0" smtClean="0"/>
            <a:t>i/ili učenja od kojih </a:t>
          </a:r>
          <a:r>
            <a:rPr lang="hr-HR" b="1" dirty="0" smtClean="0"/>
            <a:t>su neka na granicama poznatog</a:t>
          </a:r>
          <a:r>
            <a:rPr lang="hr-HR" dirty="0" smtClean="0"/>
            <a:t>, a koja mogu biti temelj za originalno razmišljanje i znanstveno istraživanje te </a:t>
          </a:r>
          <a:r>
            <a:rPr lang="hr-HR" b="1" dirty="0" smtClean="0"/>
            <a:t>povezivanje znanja među različitim područjima</a:t>
          </a:r>
          <a:r>
            <a:rPr lang="hr-HR" dirty="0" smtClean="0"/>
            <a:t>.</a:t>
          </a:r>
          <a:endParaRPr lang="hr-HR" dirty="0"/>
        </a:p>
      </dgm:t>
    </dgm:pt>
    <dgm:pt modelId="{9A866065-2C3A-470D-A5DC-6EE3094C6F74}" type="parTrans" cxnId="{F4E02730-D1AE-43FE-8F49-3286BD37839C}">
      <dgm:prSet/>
      <dgm:spPr/>
      <dgm:t>
        <a:bodyPr/>
        <a:lstStyle/>
        <a:p>
          <a:endParaRPr lang="hr-HR"/>
        </a:p>
      </dgm:t>
    </dgm:pt>
    <dgm:pt modelId="{1D942970-98DD-485C-860D-FA3B4A240688}" type="sibTrans" cxnId="{F4E02730-D1AE-43FE-8F49-3286BD37839C}">
      <dgm:prSet/>
      <dgm:spPr/>
      <dgm:t>
        <a:bodyPr/>
        <a:lstStyle/>
        <a:p>
          <a:endParaRPr lang="hr-HR"/>
        </a:p>
      </dgm:t>
    </dgm:pt>
    <dgm:pt modelId="{305937FA-2BB8-40AF-A68F-510FCD9D8292}">
      <dgm:prSet/>
      <dgm:spPr/>
      <dgm:t>
        <a:bodyPr/>
        <a:lstStyle/>
        <a:p>
          <a:r>
            <a:rPr lang="hr-HR" dirty="0" smtClean="0"/>
            <a:t>Spoznajne vještine:</a:t>
          </a:r>
          <a:endParaRPr lang="hr-HR" dirty="0"/>
        </a:p>
      </dgm:t>
    </dgm:pt>
    <dgm:pt modelId="{26BA81B9-1007-4AB4-A8FB-322DE3C80835}" type="parTrans" cxnId="{29942F64-0E5A-40D6-BD6E-56A2ACCC71CB}">
      <dgm:prSet/>
      <dgm:spPr/>
      <dgm:t>
        <a:bodyPr/>
        <a:lstStyle/>
        <a:p>
          <a:endParaRPr lang="hr-HR"/>
        </a:p>
      </dgm:t>
    </dgm:pt>
    <dgm:pt modelId="{028177DD-70D0-4B4E-98D2-5847DC6F7F18}" type="sibTrans" cxnId="{29942F64-0E5A-40D6-BD6E-56A2ACCC71CB}">
      <dgm:prSet/>
      <dgm:spPr/>
      <dgm:t>
        <a:bodyPr/>
        <a:lstStyle/>
        <a:p>
          <a:endParaRPr lang="hr-HR"/>
        </a:p>
      </dgm:t>
    </dgm:pt>
    <dgm:pt modelId="{F713B818-91A2-400C-A948-7781D26ABC36}">
      <dgm:prSet/>
      <dgm:spPr/>
      <dgm:t>
        <a:bodyPr/>
        <a:lstStyle/>
        <a:p>
          <a:r>
            <a:rPr lang="hr-HR" b="1" dirty="0" smtClean="0"/>
            <a:t>kritičko vrednovanje i kreativno mišljenje u rješavanju novih i složenih problema</a:t>
          </a:r>
          <a:r>
            <a:rPr lang="hr-HR" dirty="0" smtClean="0"/>
            <a:t>, potrebno kao osnova za razvoj novog znanja i povezivanje znanja u pojedinim područjima u nepredvidivim uvjetima.</a:t>
          </a:r>
          <a:endParaRPr lang="hr-HR" dirty="0"/>
        </a:p>
      </dgm:t>
    </dgm:pt>
    <dgm:pt modelId="{1B874654-9BD3-4FA0-8C59-E73597BF5CE3}" type="parTrans" cxnId="{9CB6C561-2DAE-4CFC-8DF6-6349A35FAF3F}">
      <dgm:prSet/>
      <dgm:spPr/>
      <dgm:t>
        <a:bodyPr/>
        <a:lstStyle/>
        <a:p>
          <a:endParaRPr lang="hr-HR"/>
        </a:p>
      </dgm:t>
    </dgm:pt>
    <dgm:pt modelId="{20E4210E-4278-402B-9928-E9FF49AA3002}" type="sibTrans" cxnId="{9CB6C561-2DAE-4CFC-8DF6-6349A35FAF3F}">
      <dgm:prSet/>
      <dgm:spPr/>
      <dgm:t>
        <a:bodyPr/>
        <a:lstStyle/>
        <a:p>
          <a:endParaRPr lang="hr-HR"/>
        </a:p>
      </dgm:t>
    </dgm:pt>
    <dgm:pt modelId="{6C79DFCD-1FCD-4245-BF1E-35A86B65A68C}">
      <dgm:prSet/>
      <dgm:spPr/>
      <dgm:t>
        <a:bodyPr/>
        <a:lstStyle/>
        <a:p>
          <a:r>
            <a:rPr lang="hr-HR" dirty="0" err="1" smtClean="0"/>
            <a:t>Psihomotoričke</a:t>
          </a:r>
          <a:r>
            <a:rPr lang="hr-HR" dirty="0" smtClean="0"/>
            <a:t> vještine:</a:t>
          </a:r>
          <a:endParaRPr lang="hr-HR" dirty="0"/>
        </a:p>
      </dgm:t>
    </dgm:pt>
    <dgm:pt modelId="{1EB9FCE4-F015-4D15-886C-CAAC637836EA}" type="parTrans" cxnId="{FA485FB5-FCA6-4D2C-9C41-CE0A20A1496D}">
      <dgm:prSet/>
      <dgm:spPr/>
      <dgm:t>
        <a:bodyPr/>
        <a:lstStyle/>
        <a:p>
          <a:endParaRPr lang="hr-HR"/>
        </a:p>
      </dgm:t>
    </dgm:pt>
    <dgm:pt modelId="{C50789B8-E96C-4FE9-BDD1-0C5ADB8F41FF}" type="sibTrans" cxnId="{FA485FB5-FCA6-4D2C-9C41-CE0A20A1496D}">
      <dgm:prSet/>
      <dgm:spPr/>
      <dgm:t>
        <a:bodyPr/>
        <a:lstStyle/>
        <a:p>
          <a:endParaRPr lang="hr-HR"/>
        </a:p>
      </dgm:t>
    </dgm:pt>
    <dgm:pt modelId="{AB5C7B83-2CEB-4328-933E-1DCC0DE6A29D}">
      <dgm:prSet/>
      <dgm:spPr/>
      <dgm:t>
        <a:bodyPr/>
        <a:lstStyle/>
        <a:p>
          <a:r>
            <a:rPr lang="hr-HR" b="1" dirty="0" smtClean="0"/>
            <a:t>izvođenje složenih radnji te primjena složenih metoda</a:t>
          </a:r>
          <a:r>
            <a:rPr lang="hr-HR" dirty="0" smtClean="0"/>
            <a:t>, instrumenata, alata i materijala te </a:t>
          </a:r>
          <a:r>
            <a:rPr lang="hr-HR" b="1" dirty="0" smtClean="0"/>
            <a:t>izrada</a:t>
          </a:r>
          <a:r>
            <a:rPr lang="hr-HR" dirty="0" smtClean="0"/>
            <a:t> instrumenata, alata i </a:t>
          </a:r>
          <a:r>
            <a:rPr lang="hr-HR" b="1" dirty="0" smtClean="0"/>
            <a:t>materijala</a:t>
          </a:r>
          <a:r>
            <a:rPr lang="hr-HR" dirty="0" smtClean="0"/>
            <a:t> u istraživanjima i inovativnom procesu i prilagodba složenih metoda.</a:t>
          </a:r>
          <a:endParaRPr lang="hr-HR" dirty="0"/>
        </a:p>
      </dgm:t>
    </dgm:pt>
    <dgm:pt modelId="{1E63C34D-4366-4C90-8F79-BD1E4A96EC4A}" type="parTrans" cxnId="{984EC768-6768-4F36-8853-5C0CF2218420}">
      <dgm:prSet/>
      <dgm:spPr/>
      <dgm:t>
        <a:bodyPr/>
        <a:lstStyle/>
        <a:p>
          <a:endParaRPr lang="hr-HR"/>
        </a:p>
      </dgm:t>
    </dgm:pt>
    <dgm:pt modelId="{8E49D19B-39B3-439A-B7D1-4094D6E5D83A}" type="sibTrans" cxnId="{984EC768-6768-4F36-8853-5C0CF2218420}">
      <dgm:prSet/>
      <dgm:spPr/>
      <dgm:t>
        <a:bodyPr/>
        <a:lstStyle/>
        <a:p>
          <a:endParaRPr lang="hr-HR"/>
        </a:p>
      </dgm:t>
    </dgm:pt>
    <dgm:pt modelId="{1EF9D95F-4027-48C7-974B-15ECB1A7157A}">
      <dgm:prSet/>
      <dgm:spPr/>
      <dgm:t>
        <a:bodyPr/>
        <a:lstStyle/>
        <a:p>
          <a:r>
            <a:rPr lang="hr-HR" smtClean="0"/>
            <a:t>Socijalne vještine:</a:t>
          </a:r>
          <a:endParaRPr lang="hr-HR" dirty="0"/>
        </a:p>
      </dgm:t>
    </dgm:pt>
    <dgm:pt modelId="{F61C6383-4C0F-47B5-9EC9-4DE4ECF50A64}" type="parTrans" cxnId="{108F3C05-195B-4874-A665-77B00A935883}">
      <dgm:prSet/>
      <dgm:spPr/>
      <dgm:t>
        <a:bodyPr/>
        <a:lstStyle/>
        <a:p>
          <a:endParaRPr lang="hr-HR"/>
        </a:p>
      </dgm:t>
    </dgm:pt>
    <dgm:pt modelId="{9CF4442F-6975-4066-953A-2486E78C15FF}" type="sibTrans" cxnId="{108F3C05-195B-4874-A665-77B00A935883}">
      <dgm:prSet/>
      <dgm:spPr/>
      <dgm:t>
        <a:bodyPr/>
        <a:lstStyle/>
        <a:p>
          <a:endParaRPr lang="hr-HR"/>
        </a:p>
      </dgm:t>
    </dgm:pt>
    <dgm:pt modelId="{B95545B1-3D23-474E-AFBD-D6FCAEDD53BD}">
      <dgm:prSet/>
      <dgm:spPr/>
      <dgm:t>
        <a:bodyPr/>
        <a:lstStyle/>
        <a:p>
          <a:r>
            <a:rPr lang="hr-HR" b="1" dirty="0" smtClean="0"/>
            <a:t>upravljanje i vođenje složenom komunikacijom, interakcijama s drugima te procesom suradnje u različitim društvenim skupinama </a:t>
          </a:r>
          <a:r>
            <a:rPr lang="hr-HR" b="1" u="sng" dirty="0" smtClean="0"/>
            <a:t>u nepredvidivim socijalnim situacijama</a:t>
          </a:r>
          <a:r>
            <a:rPr lang="hr-HR" dirty="0" smtClean="0"/>
            <a:t>.</a:t>
          </a:r>
          <a:endParaRPr lang="hr-HR" dirty="0"/>
        </a:p>
      </dgm:t>
    </dgm:pt>
    <dgm:pt modelId="{37E5EA4D-4F6E-48EB-A6AB-3D4B74C269D7}" type="parTrans" cxnId="{2D86BF40-418A-4BA5-8135-44660F48AAF3}">
      <dgm:prSet/>
      <dgm:spPr/>
      <dgm:t>
        <a:bodyPr/>
        <a:lstStyle/>
        <a:p>
          <a:endParaRPr lang="hr-HR"/>
        </a:p>
      </dgm:t>
    </dgm:pt>
    <dgm:pt modelId="{0C8C08CD-96BE-41DF-B70F-A72FF1C4AEAF}" type="sibTrans" cxnId="{2D86BF40-418A-4BA5-8135-44660F48AAF3}">
      <dgm:prSet/>
      <dgm:spPr/>
      <dgm:t>
        <a:bodyPr/>
        <a:lstStyle/>
        <a:p>
          <a:endParaRPr lang="hr-HR"/>
        </a:p>
      </dgm:t>
    </dgm:pt>
    <dgm:pt modelId="{74008D45-EC2C-4ED2-98E9-010CDF87E5B1}">
      <dgm:prSet/>
      <dgm:spPr/>
      <dgm:t>
        <a:bodyPr/>
        <a:lstStyle/>
        <a:p>
          <a:r>
            <a:rPr lang="hr-HR" smtClean="0"/>
            <a:t>Samostalnost:</a:t>
          </a:r>
          <a:endParaRPr lang="hr-HR" dirty="0"/>
        </a:p>
      </dgm:t>
    </dgm:pt>
    <dgm:pt modelId="{E83A7002-C9CA-42FA-90C7-ECFF42AF338D}" type="parTrans" cxnId="{7DF3D0B5-45CD-40B3-8057-8549F6D441F7}">
      <dgm:prSet/>
      <dgm:spPr/>
      <dgm:t>
        <a:bodyPr/>
        <a:lstStyle/>
        <a:p>
          <a:endParaRPr lang="hr-HR"/>
        </a:p>
      </dgm:t>
    </dgm:pt>
    <dgm:pt modelId="{1E25C1CB-C208-4799-9E19-9565E47786B4}" type="sibTrans" cxnId="{7DF3D0B5-45CD-40B3-8057-8549F6D441F7}">
      <dgm:prSet/>
      <dgm:spPr/>
      <dgm:t>
        <a:bodyPr/>
        <a:lstStyle/>
        <a:p>
          <a:endParaRPr lang="hr-HR"/>
        </a:p>
      </dgm:t>
    </dgm:pt>
    <dgm:pt modelId="{A2B51488-079B-4EE5-81AA-1409C2CDC3F4}">
      <dgm:prSet/>
      <dgm:spPr/>
      <dgm:t>
        <a:bodyPr/>
        <a:lstStyle/>
        <a:p>
          <a:r>
            <a:rPr lang="hr-HR" b="1" dirty="0" smtClean="0"/>
            <a:t>upravljanje i vođenje razvojnih aktivnosti u nepredvidivim uvjetima okruženja i donošenje odluka u uvjetima </a:t>
          </a:r>
          <a:r>
            <a:rPr lang="hr-HR" b="1" u="sng" dirty="0" smtClean="0"/>
            <a:t>nesigurnosti</a:t>
          </a:r>
          <a:r>
            <a:rPr lang="hr-HR" dirty="0" smtClean="0"/>
            <a:t>.</a:t>
          </a:r>
          <a:endParaRPr lang="hr-HR" dirty="0"/>
        </a:p>
      </dgm:t>
    </dgm:pt>
    <dgm:pt modelId="{C75A22C7-BD3A-4694-A292-F9510EF21495}" type="parTrans" cxnId="{B3867364-B85C-40DB-86DA-CFAC7E6DEFDF}">
      <dgm:prSet/>
      <dgm:spPr/>
      <dgm:t>
        <a:bodyPr/>
        <a:lstStyle/>
        <a:p>
          <a:endParaRPr lang="hr-HR"/>
        </a:p>
      </dgm:t>
    </dgm:pt>
    <dgm:pt modelId="{838C56A4-3332-4813-84FE-3AA37CFAFB6F}" type="sibTrans" cxnId="{B3867364-B85C-40DB-86DA-CFAC7E6DEFDF}">
      <dgm:prSet/>
      <dgm:spPr/>
      <dgm:t>
        <a:bodyPr/>
        <a:lstStyle/>
        <a:p>
          <a:endParaRPr lang="hr-HR"/>
        </a:p>
      </dgm:t>
    </dgm:pt>
    <dgm:pt modelId="{E539576B-6C1C-4489-8B51-ED1A49B7B280}">
      <dgm:prSet/>
      <dgm:spPr/>
      <dgm:t>
        <a:bodyPr/>
        <a:lstStyle/>
        <a:p>
          <a:r>
            <a:rPr lang="hr-HR" smtClean="0"/>
            <a:t>Odgovornost:</a:t>
          </a:r>
          <a:endParaRPr lang="hr-HR" dirty="0"/>
        </a:p>
      </dgm:t>
    </dgm:pt>
    <dgm:pt modelId="{9EAE48C7-CC9D-4074-A2D6-7E5C0DAC925A}" type="parTrans" cxnId="{177B46D3-7A5B-40F0-AD1A-1D23D064E1BD}">
      <dgm:prSet/>
      <dgm:spPr/>
      <dgm:t>
        <a:bodyPr/>
        <a:lstStyle/>
        <a:p>
          <a:endParaRPr lang="hr-HR"/>
        </a:p>
      </dgm:t>
    </dgm:pt>
    <dgm:pt modelId="{D77016DD-FECA-49E6-A01E-E55F41531656}" type="sibTrans" cxnId="{177B46D3-7A5B-40F0-AD1A-1D23D064E1BD}">
      <dgm:prSet/>
      <dgm:spPr/>
      <dgm:t>
        <a:bodyPr/>
        <a:lstStyle/>
        <a:p>
          <a:endParaRPr lang="hr-HR"/>
        </a:p>
      </dgm:t>
    </dgm:pt>
    <dgm:pt modelId="{793D96EF-0B01-4B83-811F-03F85B568ADC}">
      <dgm:prSet/>
      <dgm:spPr/>
      <dgm:t>
        <a:bodyPr/>
        <a:lstStyle/>
        <a:p>
          <a:r>
            <a:rPr lang="hr-HR" b="1" dirty="0" smtClean="0"/>
            <a:t>preuzimanje osobne i timske odgovornosti za strateško odlučivanje i uspješno provođenje i izvršenje zadataka </a:t>
          </a:r>
          <a:r>
            <a:rPr lang="hr-HR" b="1" u="sng" dirty="0" smtClean="0"/>
            <a:t>u nepredvidivim uvjetima </a:t>
          </a:r>
          <a:r>
            <a:rPr lang="hr-HR" b="1" dirty="0" smtClean="0"/>
            <a:t>te društvene i etičke odgovornosti tijekom izvršenja zadataka i posljedica rezultata tih zadataka</a:t>
          </a:r>
          <a:r>
            <a:rPr lang="hr-HR" dirty="0" smtClean="0"/>
            <a:t>.</a:t>
          </a:r>
          <a:endParaRPr lang="hr-HR" dirty="0"/>
        </a:p>
      </dgm:t>
    </dgm:pt>
    <dgm:pt modelId="{D1BF5692-0535-4D42-A151-50A120F78CB5}" type="parTrans" cxnId="{D648C56A-B724-46A9-92EE-903FC6646030}">
      <dgm:prSet/>
      <dgm:spPr/>
      <dgm:t>
        <a:bodyPr/>
        <a:lstStyle/>
        <a:p>
          <a:endParaRPr lang="hr-HR"/>
        </a:p>
      </dgm:t>
    </dgm:pt>
    <dgm:pt modelId="{E3DC33F2-2280-4FD4-83EB-A35EB097A35A}" type="sibTrans" cxnId="{D648C56A-B724-46A9-92EE-903FC6646030}">
      <dgm:prSet/>
      <dgm:spPr/>
      <dgm:t>
        <a:bodyPr/>
        <a:lstStyle/>
        <a:p>
          <a:endParaRPr lang="hr-HR"/>
        </a:p>
      </dgm:t>
    </dgm:pt>
    <dgm:pt modelId="{AE63B3E7-85E0-442A-841D-11DF503BD329}" type="pres">
      <dgm:prSet presAssocID="{76681978-57B0-46D7-AC45-DA4E157C67C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9472138-CC7B-495B-9F09-9A3028790C14}" type="pres">
      <dgm:prSet presAssocID="{A83A9779-D0F8-4545-970C-1D57755A2549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ECBCD21-12AC-4315-A11B-B52F7B295A07}" type="pres">
      <dgm:prSet presAssocID="{A83A9779-D0F8-4545-970C-1D57755A2549}" presName="childText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3F06C43-17DE-4FB3-A192-4192C5B92505}" type="pres">
      <dgm:prSet presAssocID="{305937FA-2BB8-40AF-A68F-510FCD9D8292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520A62F-9D00-4CF5-BC86-D50EBF07A28F}" type="pres">
      <dgm:prSet presAssocID="{305937FA-2BB8-40AF-A68F-510FCD9D8292}" presName="childText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B6C7FF6-E3B5-412C-B203-31569F76B9E8}" type="pres">
      <dgm:prSet presAssocID="{6C79DFCD-1FCD-4245-BF1E-35A86B65A68C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CCF151C-3CB9-49AD-BA1B-5BFD5B38533D}" type="pres">
      <dgm:prSet presAssocID="{6C79DFCD-1FCD-4245-BF1E-35A86B65A68C}" presName="childText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1D3CE94-07D9-4348-8F6A-211CFA89B118}" type="pres">
      <dgm:prSet presAssocID="{1EF9D95F-4027-48C7-974B-15ECB1A7157A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4E6613F-AE44-4585-99A5-493BB84F873B}" type="pres">
      <dgm:prSet presAssocID="{1EF9D95F-4027-48C7-974B-15ECB1A7157A}" presName="childText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A82DA1E-2FD4-44C8-8EE3-53D3D8A73C4F}" type="pres">
      <dgm:prSet presAssocID="{74008D45-EC2C-4ED2-98E9-010CDF87E5B1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54B9C7A-2B9A-4BED-98F2-FFBB67A6F263}" type="pres">
      <dgm:prSet presAssocID="{74008D45-EC2C-4ED2-98E9-010CDF87E5B1}" presName="childText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979C330-40DC-45C0-9AC8-19B4698D2DA5}" type="pres">
      <dgm:prSet presAssocID="{E539576B-6C1C-4489-8B51-ED1A49B7B280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0663B1A-5F5F-466C-9E61-263FF54CDD05}" type="pres">
      <dgm:prSet presAssocID="{E539576B-6C1C-4489-8B51-ED1A49B7B280}" presName="childText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422797F4-ACFE-42FB-AE05-1047FBDCAF84}" type="presOf" srcId="{E539576B-6C1C-4489-8B51-ED1A49B7B280}" destId="{D979C330-40DC-45C0-9AC8-19B4698D2DA5}" srcOrd="0" destOrd="0" presId="urn:microsoft.com/office/officeart/2005/8/layout/vList2"/>
    <dgm:cxn modelId="{9CB6C561-2DAE-4CFC-8DF6-6349A35FAF3F}" srcId="{305937FA-2BB8-40AF-A68F-510FCD9D8292}" destId="{F713B818-91A2-400C-A948-7781D26ABC36}" srcOrd="0" destOrd="0" parTransId="{1B874654-9BD3-4FA0-8C59-E73597BF5CE3}" sibTransId="{20E4210E-4278-402B-9928-E9FF49AA3002}"/>
    <dgm:cxn modelId="{C178AE7E-4A33-454D-966B-E09DA636B2CD}" type="presOf" srcId="{A83A9779-D0F8-4545-970C-1D57755A2549}" destId="{39472138-CC7B-495B-9F09-9A3028790C14}" srcOrd="0" destOrd="0" presId="urn:microsoft.com/office/officeart/2005/8/layout/vList2"/>
    <dgm:cxn modelId="{984EC768-6768-4F36-8853-5C0CF2218420}" srcId="{6C79DFCD-1FCD-4245-BF1E-35A86B65A68C}" destId="{AB5C7B83-2CEB-4328-933E-1DCC0DE6A29D}" srcOrd="0" destOrd="0" parTransId="{1E63C34D-4366-4C90-8F79-BD1E4A96EC4A}" sibTransId="{8E49D19B-39B3-439A-B7D1-4094D6E5D83A}"/>
    <dgm:cxn modelId="{CDD015FE-FCAD-49E4-A432-FC3A3D7D7583}" type="presOf" srcId="{AB5C7B83-2CEB-4328-933E-1DCC0DE6A29D}" destId="{2CCF151C-3CB9-49AD-BA1B-5BFD5B38533D}" srcOrd="0" destOrd="0" presId="urn:microsoft.com/office/officeart/2005/8/layout/vList2"/>
    <dgm:cxn modelId="{B3867364-B85C-40DB-86DA-CFAC7E6DEFDF}" srcId="{74008D45-EC2C-4ED2-98E9-010CDF87E5B1}" destId="{A2B51488-079B-4EE5-81AA-1409C2CDC3F4}" srcOrd="0" destOrd="0" parTransId="{C75A22C7-BD3A-4694-A292-F9510EF21495}" sibTransId="{838C56A4-3332-4813-84FE-3AA37CFAFB6F}"/>
    <dgm:cxn modelId="{D648C56A-B724-46A9-92EE-903FC6646030}" srcId="{E539576B-6C1C-4489-8B51-ED1A49B7B280}" destId="{793D96EF-0B01-4B83-811F-03F85B568ADC}" srcOrd="0" destOrd="0" parTransId="{D1BF5692-0535-4D42-A151-50A120F78CB5}" sibTransId="{E3DC33F2-2280-4FD4-83EB-A35EB097A35A}"/>
    <dgm:cxn modelId="{12DCC3DE-0D80-46FE-9925-D576787E8AAA}" type="presOf" srcId="{A2B51488-079B-4EE5-81AA-1409C2CDC3F4}" destId="{E54B9C7A-2B9A-4BED-98F2-FFBB67A6F263}" srcOrd="0" destOrd="0" presId="urn:microsoft.com/office/officeart/2005/8/layout/vList2"/>
    <dgm:cxn modelId="{9F0EFE38-EB9D-4829-8173-20114D68C827}" type="presOf" srcId="{00D90FE9-78FB-4C24-B554-1A9EE6E6E9CD}" destId="{FECBCD21-12AC-4315-A11B-B52F7B295A07}" srcOrd="0" destOrd="0" presId="urn:microsoft.com/office/officeart/2005/8/layout/vList2"/>
    <dgm:cxn modelId="{29942F64-0E5A-40D6-BD6E-56A2ACCC71CB}" srcId="{76681978-57B0-46D7-AC45-DA4E157C67C6}" destId="{305937FA-2BB8-40AF-A68F-510FCD9D8292}" srcOrd="1" destOrd="0" parTransId="{26BA81B9-1007-4AB4-A8FB-322DE3C80835}" sibTransId="{028177DD-70D0-4B4E-98D2-5847DC6F7F18}"/>
    <dgm:cxn modelId="{1A97E901-AA53-4160-90B6-9B8DE87C79EF}" type="presOf" srcId="{F713B818-91A2-400C-A948-7781D26ABC36}" destId="{0520A62F-9D00-4CF5-BC86-D50EBF07A28F}" srcOrd="0" destOrd="0" presId="urn:microsoft.com/office/officeart/2005/8/layout/vList2"/>
    <dgm:cxn modelId="{42D01A6F-5DA1-4928-84F6-1FE0303C77B5}" srcId="{76681978-57B0-46D7-AC45-DA4E157C67C6}" destId="{A83A9779-D0F8-4545-970C-1D57755A2549}" srcOrd="0" destOrd="0" parTransId="{C43A72A3-3133-400F-BD4C-4E94FD79D04C}" sibTransId="{50E16295-69F1-4CEB-BFE1-5B2E6F6FF4F5}"/>
    <dgm:cxn modelId="{3956CEA1-6C85-432E-972A-1E3F1C6C6D2A}" type="presOf" srcId="{B95545B1-3D23-474E-AFBD-D6FCAEDD53BD}" destId="{B4E6613F-AE44-4585-99A5-493BB84F873B}" srcOrd="0" destOrd="0" presId="urn:microsoft.com/office/officeart/2005/8/layout/vList2"/>
    <dgm:cxn modelId="{66B73601-348B-40BF-993D-7C0CF1616B19}" type="presOf" srcId="{74008D45-EC2C-4ED2-98E9-010CDF87E5B1}" destId="{AA82DA1E-2FD4-44C8-8EE3-53D3D8A73C4F}" srcOrd="0" destOrd="0" presId="urn:microsoft.com/office/officeart/2005/8/layout/vList2"/>
    <dgm:cxn modelId="{108F3C05-195B-4874-A665-77B00A935883}" srcId="{76681978-57B0-46D7-AC45-DA4E157C67C6}" destId="{1EF9D95F-4027-48C7-974B-15ECB1A7157A}" srcOrd="3" destOrd="0" parTransId="{F61C6383-4C0F-47B5-9EC9-4DE4ECF50A64}" sibTransId="{9CF4442F-6975-4066-953A-2486E78C15FF}"/>
    <dgm:cxn modelId="{2D86BF40-418A-4BA5-8135-44660F48AAF3}" srcId="{1EF9D95F-4027-48C7-974B-15ECB1A7157A}" destId="{B95545B1-3D23-474E-AFBD-D6FCAEDD53BD}" srcOrd="0" destOrd="0" parTransId="{37E5EA4D-4F6E-48EB-A6AB-3D4B74C269D7}" sibTransId="{0C8C08CD-96BE-41DF-B70F-A72FF1C4AEAF}"/>
    <dgm:cxn modelId="{106199F9-C6E5-4921-946A-3958E1AB23D4}" type="presOf" srcId="{76681978-57B0-46D7-AC45-DA4E157C67C6}" destId="{AE63B3E7-85E0-442A-841D-11DF503BD329}" srcOrd="0" destOrd="0" presId="urn:microsoft.com/office/officeart/2005/8/layout/vList2"/>
    <dgm:cxn modelId="{F4E02730-D1AE-43FE-8F49-3286BD37839C}" srcId="{A83A9779-D0F8-4545-970C-1D57755A2549}" destId="{00D90FE9-78FB-4C24-B554-1A9EE6E6E9CD}" srcOrd="0" destOrd="0" parTransId="{9A866065-2C3A-470D-A5DC-6EE3094C6F74}" sibTransId="{1D942970-98DD-485C-860D-FA3B4A240688}"/>
    <dgm:cxn modelId="{177B46D3-7A5B-40F0-AD1A-1D23D064E1BD}" srcId="{76681978-57B0-46D7-AC45-DA4E157C67C6}" destId="{E539576B-6C1C-4489-8B51-ED1A49B7B280}" srcOrd="5" destOrd="0" parTransId="{9EAE48C7-CC9D-4074-A2D6-7E5C0DAC925A}" sibTransId="{D77016DD-FECA-49E6-A01E-E55F41531656}"/>
    <dgm:cxn modelId="{DB17FC32-EDE6-4997-AB09-8ED2A9B9B5A9}" type="presOf" srcId="{793D96EF-0B01-4B83-811F-03F85B568ADC}" destId="{30663B1A-5F5F-466C-9E61-263FF54CDD05}" srcOrd="0" destOrd="0" presId="urn:microsoft.com/office/officeart/2005/8/layout/vList2"/>
    <dgm:cxn modelId="{7DF3D0B5-45CD-40B3-8057-8549F6D441F7}" srcId="{76681978-57B0-46D7-AC45-DA4E157C67C6}" destId="{74008D45-EC2C-4ED2-98E9-010CDF87E5B1}" srcOrd="4" destOrd="0" parTransId="{E83A7002-C9CA-42FA-90C7-ECFF42AF338D}" sibTransId="{1E25C1CB-C208-4799-9E19-9565E47786B4}"/>
    <dgm:cxn modelId="{147CA449-8529-45F9-8737-37B38936BC12}" type="presOf" srcId="{6C79DFCD-1FCD-4245-BF1E-35A86B65A68C}" destId="{8B6C7FF6-E3B5-412C-B203-31569F76B9E8}" srcOrd="0" destOrd="0" presId="urn:microsoft.com/office/officeart/2005/8/layout/vList2"/>
    <dgm:cxn modelId="{FB99C498-D370-46E4-B417-4237207B2B4B}" type="presOf" srcId="{1EF9D95F-4027-48C7-974B-15ECB1A7157A}" destId="{01D3CE94-07D9-4348-8F6A-211CFA89B118}" srcOrd="0" destOrd="0" presId="urn:microsoft.com/office/officeart/2005/8/layout/vList2"/>
    <dgm:cxn modelId="{DD06E405-1CE9-4FB8-8BAD-4491C079AE62}" type="presOf" srcId="{305937FA-2BB8-40AF-A68F-510FCD9D8292}" destId="{E3F06C43-17DE-4FB3-A192-4192C5B92505}" srcOrd="0" destOrd="0" presId="urn:microsoft.com/office/officeart/2005/8/layout/vList2"/>
    <dgm:cxn modelId="{FA485FB5-FCA6-4D2C-9C41-CE0A20A1496D}" srcId="{76681978-57B0-46D7-AC45-DA4E157C67C6}" destId="{6C79DFCD-1FCD-4245-BF1E-35A86B65A68C}" srcOrd="2" destOrd="0" parTransId="{1EB9FCE4-F015-4D15-886C-CAAC637836EA}" sibTransId="{C50789B8-E96C-4FE9-BDD1-0C5ADB8F41FF}"/>
    <dgm:cxn modelId="{1BEA4972-C758-48FB-8417-0D14C10DE9D8}" type="presParOf" srcId="{AE63B3E7-85E0-442A-841D-11DF503BD329}" destId="{39472138-CC7B-495B-9F09-9A3028790C14}" srcOrd="0" destOrd="0" presId="urn:microsoft.com/office/officeart/2005/8/layout/vList2"/>
    <dgm:cxn modelId="{B835C76A-87C6-4523-872D-02B41A0CE76C}" type="presParOf" srcId="{AE63B3E7-85E0-442A-841D-11DF503BD329}" destId="{FECBCD21-12AC-4315-A11B-B52F7B295A07}" srcOrd="1" destOrd="0" presId="urn:microsoft.com/office/officeart/2005/8/layout/vList2"/>
    <dgm:cxn modelId="{1A51250A-7CF9-410B-9457-7F8F355A1139}" type="presParOf" srcId="{AE63B3E7-85E0-442A-841D-11DF503BD329}" destId="{E3F06C43-17DE-4FB3-A192-4192C5B92505}" srcOrd="2" destOrd="0" presId="urn:microsoft.com/office/officeart/2005/8/layout/vList2"/>
    <dgm:cxn modelId="{393E6D40-677D-4AE5-A295-77B442F921EB}" type="presParOf" srcId="{AE63B3E7-85E0-442A-841D-11DF503BD329}" destId="{0520A62F-9D00-4CF5-BC86-D50EBF07A28F}" srcOrd="3" destOrd="0" presId="urn:microsoft.com/office/officeart/2005/8/layout/vList2"/>
    <dgm:cxn modelId="{6109EAF5-8A38-4C20-A562-CDF971FF6F1A}" type="presParOf" srcId="{AE63B3E7-85E0-442A-841D-11DF503BD329}" destId="{8B6C7FF6-E3B5-412C-B203-31569F76B9E8}" srcOrd="4" destOrd="0" presId="urn:microsoft.com/office/officeart/2005/8/layout/vList2"/>
    <dgm:cxn modelId="{CF00BF72-2AD7-4410-808F-DAA1F17C9294}" type="presParOf" srcId="{AE63B3E7-85E0-442A-841D-11DF503BD329}" destId="{2CCF151C-3CB9-49AD-BA1B-5BFD5B38533D}" srcOrd="5" destOrd="0" presId="urn:microsoft.com/office/officeart/2005/8/layout/vList2"/>
    <dgm:cxn modelId="{D7DE71CA-CD46-4B88-99E9-67ED09E31AFD}" type="presParOf" srcId="{AE63B3E7-85E0-442A-841D-11DF503BD329}" destId="{01D3CE94-07D9-4348-8F6A-211CFA89B118}" srcOrd="6" destOrd="0" presId="urn:microsoft.com/office/officeart/2005/8/layout/vList2"/>
    <dgm:cxn modelId="{12031271-F8A7-41FA-B65D-C80D42494916}" type="presParOf" srcId="{AE63B3E7-85E0-442A-841D-11DF503BD329}" destId="{B4E6613F-AE44-4585-99A5-493BB84F873B}" srcOrd="7" destOrd="0" presId="urn:microsoft.com/office/officeart/2005/8/layout/vList2"/>
    <dgm:cxn modelId="{41FBD9CC-B6DB-4BEE-B80E-E9FD6BE4FCA9}" type="presParOf" srcId="{AE63B3E7-85E0-442A-841D-11DF503BD329}" destId="{AA82DA1E-2FD4-44C8-8EE3-53D3D8A73C4F}" srcOrd="8" destOrd="0" presId="urn:microsoft.com/office/officeart/2005/8/layout/vList2"/>
    <dgm:cxn modelId="{C5BF7044-7CC9-41AE-95CD-7991085FCEAA}" type="presParOf" srcId="{AE63B3E7-85E0-442A-841D-11DF503BD329}" destId="{E54B9C7A-2B9A-4BED-98F2-FFBB67A6F263}" srcOrd="9" destOrd="0" presId="urn:microsoft.com/office/officeart/2005/8/layout/vList2"/>
    <dgm:cxn modelId="{48E532FD-700C-45F7-87B1-E96694762C7F}" type="presParOf" srcId="{AE63B3E7-85E0-442A-841D-11DF503BD329}" destId="{D979C330-40DC-45C0-9AC8-19B4698D2DA5}" srcOrd="10" destOrd="0" presId="urn:microsoft.com/office/officeart/2005/8/layout/vList2"/>
    <dgm:cxn modelId="{15B69410-C002-4704-A9D3-97A194CED887}" type="presParOf" srcId="{AE63B3E7-85E0-442A-841D-11DF503BD329}" destId="{30663B1A-5F5F-466C-9E61-263FF54CDD05}" srcOrd="1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82FCAD-DE76-4F92-A65E-165F3AF0E1B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5B5F534B-CFF3-40CE-BAB9-69A016544381}">
      <dgm:prSet phldrT="[Tekst]"/>
      <dgm:spPr/>
      <dgm:t>
        <a:bodyPr/>
        <a:lstStyle/>
        <a:p>
          <a:r>
            <a:rPr lang="hr-HR" dirty="0" smtClean="0"/>
            <a:t>Napredovanje</a:t>
          </a:r>
          <a:endParaRPr lang="hr-HR" dirty="0"/>
        </a:p>
      </dgm:t>
    </dgm:pt>
    <dgm:pt modelId="{1DCAE246-8A7E-4EAE-97AF-9DF86D4290E3}" type="parTrans" cxnId="{91FFCA33-C10F-46ED-9792-AB35E4C54E4B}">
      <dgm:prSet/>
      <dgm:spPr/>
      <dgm:t>
        <a:bodyPr/>
        <a:lstStyle/>
        <a:p>
          <a:endParaRPr lang="hr-HR"/>
        </a:p>
      </dgm:t>
    </dgm:pt>
    <dgm:pt modelId="{0B18E7A1-4E76-4DDB-B209-E582DFF4FD43}" type="sibTrans" cxnId="{91FFCA33-C10F-46ED-9792-AB35E4C54E4B}">
      <dgm:prSet/>
      <dgm:spPr/>
      <dgm:t>
        <a:bodyPr/>
        <a:lstStyle/>
        <a:p>
          <a:endParaRPr lang="hr-HR"/>
        </a:p>
      </dgm:t>
    </dgm:pt>
    <dgm:pt modelId="{8DF76735-3CA6-40A7-87BB-441E5B274124}">
      <dgm:prSet phldrT="[Tekst]"/>
      <dgm:spPr/>
      <dgm:t>
        <a:bodyPr/>
        <a:lstStyle/>
        <a:p>
          <a:r>
            <a:rPr lang="hr-HR" dirty="0" smtClean="0"/>
            <a:t>Zahtjev</a:t>
          </a:r>
          <a:endParaRPr lang="hr-HR" dirty="0"/>
        </a:p>
      </dgm:t>
    </dgm:pt>
    <dgm:pt modelId="{127BCA68-8032-458A-9983-770FE09C3B1A}" type="parTrans" cxnId="{DCB21720-008B-463E-90EC-F6A1976FAE6F}">
      <dgm:prSet/>
      <dgm:spPr/>
      <dgm:t>
        <a:bodyPr/>
        <a:lstStyle/>
        <a:p>
          <a:endParaRPr lang="hr-HR"/>
        </a:p>
      </dgm:t>
    </dgm:pt>
    <dgm:pt modelId="{BA2F57DB-5B03-4202-9BFC-BD7BFA1EA39A}" type="sibTrans" cxnId="{DCB21720-008B-463E-90EC-F6A1976FAE6F}">
      <dgm:prSet/>
      <dgm:spPr/>
      <dgm:t>
        <a:bodyPr/>
        <a:lstStyle/>
        <a:p>
          <a:endParaRPr lang="hr-HR"/>
        </a:p>
      </dgm:t>
    </dgm:pt>
    <dgm:pt modelId="{77BF3106-FE0A-463D-ACF7-62ED44BE06D7}">
      <dgm:prSet phldrT="[Tekst]"/>
      <dgm:spPr/>
      <dgm:t>
        <a:bodyPr/>
        <a:lstStyle/>
        <a:p>
          <a:r>
            <a:rPr lang="hr-HR" dirty="0" smtClean="0"/>
            <a:t>Izgled priloga (čitljivost, orijentacija i </a:t>
          </a:r>
          <a:r>
            <a:rPr lang="hr-HR" dirty="0" err="1" smtClean="0"/>
            <a:t>sl</a:t>
          </a:r>
          <a:r>
            <a:rPr lang="hr-HR" dirty="0" smtClean="0"/>
            <a:t>)</a:t>
          </a:r>
          <a:endParaRPr lang="hr-HR" dirty="0"/>
        </a:p>
      </dgm:t>
    </dgm:pt>
    <dgm:pt modelId="{C6E40989-90AC-4DDC-9FDF-79D3E0E91384}" type="parTrans" cxnId="{7A402111-FA4D-456B-8212-28477DFF7C98}">
      <dgm:prSet/>
      <dgm:spPr/>
      <dgm:t>
        <a:bodyPr/>
        <a:lstStyle/>
        <a:p>
          <a:endParaRPr lang="hr-HR"/>
        </a:p>
      </dgm:t>
    </dgm:pt>
    <dgm:pt modelId="{3C9FE6EF-355F-432C-9F5D-665F094A0884}" type="sibTrans" cxnId="{7A402111-FA4D-456B-8212-28477DFF7C98}">
      <dgm:prSet/>
      <dgm:spPr/>
      <dgm:t>
        <a:bodyPr/>
        <a:lstStyle/>
        <a:p>
          <a:endParaRPr lang="hr-HR"/>
        </a:p>
      </dgm:t>
    </dgm:pt>
    <dgm:pt modelId="{DF32A23E-6971-401C-BC58-7AC1D128BEBB}">
      <dgm:prSet phldrT="[Teks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dirty="0" smtClean="0"/>
            <a:t>Dodatni podaci</a:t>
          </a:r>
          <a:endParaRPr lang="hr-HR" dirty="0"/>
        </a:p>
      </dgm:t>
    </dgm:pt>
    <dgm:pt modelId="{F3AF9AC2-0965-40EB-9C40-36A275A4A5D2}" type="sibTrans" cxnId="{AF444C1D-4C07-4B31-8AD3-CCA15243E325}">
      <dgm:prSet/>
      <dgm:spPr/>
      <dgm:t>
        <a:bodyPr/>
        <a:lstStyle/>
        <a:p>
          <a:endParaRPr lang="hr-HR"/>
        </a:p>
      </dgm:t>
    </dgm:pt>
    <dgm:pt modelId="{669C4E99-DD00-4EF0-BF4B-3CCFC21EBDB3}" type="parTrans" cxnId="{AF444C1D-4C07-4B31-8AD3-CCA15243E325}">
      <dgm:prSet/>
      <dgm:spPr/>
      <dgm:t>
        <a:bodyPr/>
        <a:lstStyle/>
        <a:p>
          <a:endParaRPr lang="hr-HR"/>
        </a:p>
      </dgm:t>
    </dgm:pt>
    <dgm:pt modelId="{BE856C20-2C04-49AD-B0A2-36A158B0983E}">
      <dgm:prSet phldrT="[Tekst]"/>
      <dgm:spPr/>
      <dgm:t>
        <a:bodyPr/>
        <a:lstStyle/>
        <a:p>
          <a:r>
            <a:rPr lang="hr-HR" dirty="0" smtClean="0"/>
            <a:t>IZRADITI pregled bodovanja (za što predlaže bodove)</a:t>
          </a:r>
          <a:endParaRPr lang="hr-HR" dirty="0"/>
        </a:p>
      </dgm:t>
    </dgm:pt>
    <dgm:pt modelId="{D8CB3300-2253-4D70-B61B-1B4BB1A8F8A1}" type="parTrans" cxnId="{9C901A2C-0BC9-45DF-9E31-7BA2367D68CC}">
      <dgm:prSet/>
      <dgm:spPr/>
      <dgm:t>
        <a:bodyPr/>
        <a:lstStyle/>
        <a:p>
          <a:endParaRPr lang="hr-HR"/>
        </a:p>
      </dgm:t>
    </dgm:pt>
    <dgm:pt modelId="{15139226-1066-4159-A983-62E5E4361876}" type="sibTrans" cxnId="{9C901A2C-0BC9-45DF-9E31-7BA2367D68CC}">
      <dgm:prSet/>
      <dgm:spPr/>
      <dgm:t>
        <a:bodyPr/>
        <a:lstStyle/>
        <a:p>
          <a:endParaRPr lang="hr-HR"/>
        </a:p>
      </dgm:t>
    </dgm:pt>
    <dgm:pt modelId="{CCD4DB2C-FE6E-4D5E-9274-12F96D3A6FAB}">
      <dgm:prSet phldrT="[Tekst]"/>
      <dgm:spPr/>
      <dgm:t>
        <a:bodyPr/>
        <a:lstStyle/>
        <a:p>
          <a:r>
            <a:rPr lang="hr-HR" dirty="0" smtClean="0"/>
            <a:t>Individualno usavršavanje (literatura, dokumentarni program, izložbe)</a:t>
          </a:r>
          <a:endParaRPr lang="hr-HR" dirty="0"/>
        </a:p>
      </dgm:t>
    </dgm:pt>
    <dgm:pt modelId="{96DD5FF5-6112-4037-ADEF-498CEC2306B5}" type="parTrans" cxnId="{33FBEE70-B3A2-4966-AAEF-D0AA9B1F50D7}">
      <dgm:prSet/>
      <dgm:spPr/>
      <dgm:t>
        <a:bodyPr/>
        <a:lstStyle/>
        <a:p>
          <a:endParaRPr lang="hr-HR"/>
        </a:p>
      </dgm:t>
    </dgm:pt>
    <dgm:pt modelId="{99ADB18F-6F02-4251-B73D-DCB29639D119}" type="sibTrans" cxnId="{33FBEE70-B3A2-4966-AAEF-D0AA9B1F50D7}">
      <dgm:prSet/>
      <dgm:spPr/>
      <dgm:t>
        <a:bodyPr/>
        <a:lstStyle/>
        <a:p>
          <a:endParaRPr lang="hr-HR"/>
        </a:p>
      </dgm:t>
    </dgm:pt>
    <dgm:pt modelId="{326F56E1-60B6-4501-8528-57DF2FE70028}">
      <dgm:prSet phldrT="[Tekst]"/>
      <dgm:spPr/>
      <dgm:t>
        <a:bodyPr/>
        <a:lstStyle/>
        <a:p>
          <a:r>
            <a:rPr lang="hr-HR" dirty="0" smtClean="0"/>
            <a:t>Ostale stručne aktivnosti koje se ne boduju</a:t>
          </a:r>
          <a:endParaRPr lang="hr-HR" dirty="0"/>
        </a:p>
      </dgm:t>
    </dgm:pt>
    <dgm:pt modelId="{64EDDDE2-4D9B-4529-8181-465D1A4C14BF}" type="parTrans" cxnId="{CB1B0420-C68B-4056-B55D-C29CDE6F8092}">
      <dgm:prSet/>
      <dgm:spPr/>
      <dgm:t>
        <a:bodyPr/>
        <a:lstStyle/>
        <a:p>
          <a:endParaRPr lang="hr-HR"/>
        </a:p>
      </dgm:t>
    </dgm:pt>
    <dgm:pt modelId="{46AA34FA-06F6-41D3-952A-E73756619884}" type="sibTrans" cxnId="{CB1B0420-C68B-4056-B55D-C29CDE6F8092}">
      <dgm:prSet/>
      <dgm:spPr/>
      <dgm:t>
        <a:bodyPr/>
        <a:lstStyle/>
        <a:p>
          <a:endParaRPr lang="hr-HR"/>
        </a:p>
      </dgm:t>
    </dgm:pt>
    <dgm:pt modelId="{2D01B13E-5AD8-429B-AA52-1B9136721C89}" type="pres">
      <dgm:prSet presAssocID="{0582FCAD-DE76-4F92-A65E-165F3AF0E1B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0C73ECC9-5DFD-45AB-996F-5E79AE2E2934}" type="pres">
      <dgm:prSet presAssocID="{5B5F534B-CFF3-40CE-BAB9-69A016544381}" presName="root1" presStyleCnt="0"/>
      <dgm:spPr/>
    </dgm:pt>
    <dgm:pt modelId="{D5BA6264-4ED0-4FEB-8096-47524583287D}" type="pres">
      <dgm:prSet presAssocID="{5B5F534B-CFF3-40CE-BAB9-69A01654438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C4BC7DD3-C8FD-4EFE-A51A-9DD7E72C8DE5}" type="pres">
      <dgm:prSet presAssocID="{5B5F534B-CFF3-40CE-BAB9-69A016544381}" presName="level2hierChild" presStyleCnt="0"/>
      <dgm:spPr/>
    </dgm:pt>
    <dgm:pt modelId="{6967438A-C6B7-4577-8D9E-95D106C6F5C1}" type="pres">
      <dgm:prSet presAssocID="{127BCA68-8032-458A-9983-770FE09C3B1A}" presName="conn2-1" presStyleLbl="parChTrans1D2" presStyleIdx="0" presStyleCnt="5"/>
      <dgm:spPr/>
      <dgm:t>
        <a:bodyPr/>
        <a:lstStyle/>
        <a:p>
          <a:endParaRPr lang="hr-HR"/>
        </a:p>
      </dgm:t>
    </dgm:pt>
    <dgm:pt modelId="{F2ACF92E-F987-464D-9575-1423570689B4}" type="pres">
      <dgm:prSet presAssocID="{127BCA68-8032-458A-9983-770FE09C3B1A}" presName="connTx" presStyleLbl="parChTrans1D2" presStyleIdx="0" presStyleCnt="5"/>
      <dgm:spPr/>
      <dgm:t>
        <a:bodyPr/>
        <a:lstStyle/>
        <a:p>
          <a:endParaRPr lang="hr-HR"/>
        </a:p>
      </dgm:t>
    </dgm:pt>
    <dgm:pt modelId="{FC5601D2-2BD6-4337-9370-06058A522B1B}" type="pres">
      <dgm:prSet presAssocID="{8DF76735-3CA6-40A7-87BB-441E5B274124}" presName="root2" presStyleCnt="0"/>
      <dgm:spPr/>
    </dgm:pt>
    <dgm:pt modelId="{465254B4-69CF-4C2C-9D71-9B563DEB3845}" type="pres">
      <dgm:prSet presAssocID="{8DF76735-3CA6-40A7-87BB-441E5B274124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8F56B886-DAC7-4237-AFB9-B2219177B6AB}" type="pres">
      <dgm:prSet presAssocID="{8DF76735-3CA6-40A7-87BB-441E5B274124}" presName="level3hierChild" presStyleCnt="0"/>
      <dgm:spPr/>
    </dgm:pt>
    <dgm:pt modelId="{F4777B31-5C33-4D07-A1A0-56C325AA3C29}" type="pres">
      <dgm:prSet presAssocID="{669C4E99-DD00-4EF0-BF4B-3CCFC21EBDB3}" presName="conn2-1" presStyleLbl="parChTrans1D2" presStyleIdx="1" presStyleCnt="5"/>
      <dgm:spPr/>
      <dgm:t>
        <a:bodyPr/>
        <a:lstStyle/>
        <a:p>
          <a:endParaRPr lang="hr-HR"/>
        </a:p>
      </dgm:t>
    </dgm:pt>
    <dgm:pt modelId="{395CAD10-AB0D-408C-ABFE-5813A419CC6D}" type="pres">
      <dgm:prSet presAssocID="{669C4E99-DD00-4EF0-BF4B-3CCFC21EBDB3}" presName="connTx" presStyleLbl="parChTrans1D2" presStyleIdx="1" presStyleCnt="5"/>
      <dgm:spPr/>
      <dgm:t>
        <a:bodyPr/>
        <a:lstStyle/>
        <a:p>
          <a:endParaRPr lang="hr-HR"/>
        </a:p>
      </dgm:t>
    </dgm:pt>
    <dgm:pt modelId="{BF8AB841-0D8C-4787-9FA5-C3C7693F249D}" type="pres">
      <dgm:prSet presAssocID="{DF32A23E-6971-401C-BC58-7AC1D128BEBB}" presName="root2" presStyleCnt="0"/>
      <dgm:spPr/>
    </dgm:pt>
    <dgm:pt modelId="{A3FAB684-E54F-4A79-86CB-F32AA3E999F0}" type="pres">
      <dgm:prSet presAssocID="{DF32A23E-6971-401C-BC58-7AC1D128BEBB}" presName="LevelTwoTextNode" presStyleLbl="node2" presStyleIdx="1" presStyleCnt="5" custLinFactNeighborX="35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0BEDD182-1C29-4DD8-8E0F-03B5AA6EEB83}" type="pres">
      <dgm:prSet presAssocID="{DF32A23E-6971-401C-BC58-7AC1D128BEBB}" presName="level3hierChild" presStyleCnt="0"/>
      <dgm:spPr/>
    </dgm:pt>
    <dgm:pt modelId="{3981048C-BBD9-4B91-A3F6-514B2AE4C12A}" type="pres">
      <dgm:prSet presAssocID="{C6E40989-90AC-4DDC-9FDF-79D3E0E91384}" presName="conn2-1" presStyleLbl="parChTrans1D3" presStyleIdx="0" presStyleCnt="1"/>
      <dgm:spPr/>
      <dgm:t>
        <a:bodyPr/>
        <a:lstStyle/>
        <a:p>
          <a:endParaRPr lang="hr-HR"/>
        </a:p>
      </dgm:t>
    </dgm:pt>
    <dgm:pt modelId="{38AB2518-1EF7-40B3-BDF9-ECD12176DBC7}" type="pres">
      <dgm:prSet presAssocID="{C6E40989-90AC-4DDC-9FDF-79D3E0E91384}" presName="connTx" presStyleLbl="parChTrans1D3" presStyleIdx="0" presStyleCnt="1"/>
      <dgm:spPr/>
      <dgm:t>
        <a:bodyPr/>
        <a:lstStyle/>
        <a:p>
          <a:endParaRPr lang="hr-HR"/>
        </a:p>
      </dgm:t>
    </dgm:pt>
    <dgm:pt modelId="{ECE26B05-5ECC-4A16-870B-39E6848254EC}" type="pres">
      <dgm:prSet presAssocID="{77BF3106-FE0A-463D-ACF7-62ED44BE06D7}" presName="root2" presStyleCnt="0"/>
      <dgm:spPr/>
    </dgm:pt>
    <dgm:pt modelId="{309627B0-7BE6-427A-BC0E-8EB034B8E784}" type="pres">
      <dgm:prSet presAssocID="{77BF3106-FE0A-463D-ACF7-62ED44BE06D7}" presName="LevelTwoTextNod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A79CFA6E-63F3-4D48-B13B-F2F0F7773176}" type="pres">
      <dgm:prSet presAssocID="{77BF3106-FE0A-463D-ACF7-62ED44BE06D7}" presName="level3hierChild" presStyleCnt="0"/>
      <dgm:spPr/>
    </dgm:pt>
    <dgm:pt modelId="{8CF6B825-73F1-4701-9477-FEEC50EE9BEE}" type="pres">
      <dgm:prSet presAssocID="{D8CB3300-2253-4D70-B61B-1B4BB1A8F8A1}" presName="conn2-1" presStyleLbl="parChTrans1D2" presStyleIdx="2" presStyleCnt="5"/>
      <dgm:spPr/>
      <dgm:t>
        <a:bodyPr/>
        <a:lstStyle/>
        <a:p>
          <a:endParaRPr lang="hr-HR"/>
        </a:p>
      </dgm:t>
    </dgm:pt>
    <dgm:pt modelId="{74EF8831-1784-4048-9E4A-5CB8B90834AB}" type="pres">
      <dgm:prSet presAssocID="{D8CB3300-2253-4D70-B61B-1B4BB1A8F8A1}" presName="connTx" presStyleLbl="parChTrans1D2" presStyleIdx="2" presStyleCnt="5"/>
      <dgm:spPr/>
      <dgm:t>
        <a:bodyPr/>
        <a:lstStyle/>
        <a:p>
          <a:endParaRPr lang="hr-HR"/>
        </a:p>
      </dgm:t>
    </dgm:pt>
    <dgm:pt modelId="{103DD36E-9281-4FBB-84F1-3F2AB14106F6}" type="pres">
      <dgm:prSet presAssocID="{BE856C20-2C04-49AD-B0A2-36A158B0983E}" presName="root2" presStyleCnt="0"/>
      <dgm:spPr/>
    </dgm:pt>
    <dgm:pt modelId="{C6225533-26AC-4BD6-A251-E4F90654737C}" type="pres">
      <dgm:prSet presAssocID="{BE856C20-2C04-49AD-B0A2-36A158B0983E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BA949560-1593-4F4E-B003-3D68C6C4FCC5}" type="pres">
      <dgm:prSet presAssocID="{BE856C20-2C04-49AD-B0A2-36A158B0983E}" presName="level3hierChild" presStyleCnt="0"/>
      <dgm:spPr/>
    </dgm:pt>
    <dgm:pt modelId="{6B6944E6-D60D-41C7-9F28-8A040986B407}" type="pres">
      <dgm:prSet presAssocID="{96DD5FF5-6112-4037-ADEF-498CEC2306B5}" presName="conn2-1" presStyleLbl="parChTrans1D2" presStyleIdx="3" presStyleCnt="5"/>
      <dgm:spPr/>
      <dgm:t>
        <a:bodyPr/>
        <a:lstStyle/>
        <a:p>
          <a:endParaRPr lang="hr-HR"/>
        </a:p>
      </dgm:t>
    </dgm:pt>
    <dgm:pt modelId="{1A864A4C-CB62-4D74-B983-6E3F14B321F4}" type="pres">
      <dgm:prSet presAssocID="{96DD5FF5-6112-4037-ADEF-498CEC2306B5}" presName="connTx" presStyleLbl="parChTrans1D2" presStyleIdx="3" presStyleCnt="5"/>
      <dgm:spPr/>
      <dgm:t>
        <a:bodyPr/>
        <a:lstStyle/>
        <a:p>
          <a:endParaRPr lang="hr-HR"/>
        </a:p>
      </dgm:t>
    </dgm:pt>
    <dgm:pt modelId="{9E944B3B-2A27-4928-B512-BCD23A00E488}" type="pres">
      <dgm:prSet presAssocID="{CCD4DB2C-FE6E-4D5E-9274-12F96D3A6FAB}" presName="root2" presStyleCnt="0"/>
      <dgm:spPr/>
    </dgm:pt>
    <dgm:pt modelId="{17CE2328-EA95-4DA3-849B-7975D1132C65}" type="pres">
      <dgm:prSet presAssocID="{CCD4DB2C-FE6E-4D5E-9274-12F96D3A6FAB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0C634339-4B22-4143-8266-48F144F1578B}" type="pres">
      <dgm:prSet presAssocID="{CCD4DB2C-FE6E-4D5E-9274-12F96D3A6FAB}" presName="level3hierChild" presStyleCnt="0"/>
      <dgm:spPr/>
    </dgm:pt>
    <dgm:pt modelId="{7D87A2CC-FD64-4C4E-A7E7-776C323AB35B}" type="pres">
      <dgm:prSet presAssocID="{64EDDDE2-4D9B-4529-8181-465D1A4C14BF}" presName="conn2-1" presStyleLbl="parChTrans1D2" presStyleIdx="4" presStyleCnt="5"/>
      <dgm:spPr/>
      <dgm:t>
        <a:bodyPr/>
        <a:lstStyle/>
        <a:p>
          <a:endParaRPr lang="hr-HR"/>
        </a:p>
      </dgm:t>
    </dgm:pt>
    <dgm:pt modelId="{3B451ECB-2217-49FD-809A-8142367FE0BD}" type="pres">
      <dgm:prSet presAssocID="{64EDDDE2-4D9B-4529-8181-465D1A4C14BF}" presName="connTx" presStyleLbl="parChTrans1D2" presStyleIdx="4" presStyleCnt="5"/>
      <dgm:spPr/>
      <dgm:t>
        <a:bodyPr/>
        <a:lstStyle/>
        <a:p>
          <a:endParaRPr lang="hr-HR"/>
        </a:p>
      </dgm:t>
    </dgm:pt>
    <dgm:pt modelId="{CBC3D15E-AB52-48BA-8F67-FC2DFC5BF747}" type="pres">
      <dgm:prSet presAssocID="{326F56E1-60B6-4501-8528-57DF2FE70028}" presName="root2" presStyleCnt="0"/>
      <dgm:spPr/>
    </dgm:pt>
    <dgm:pt modelId="{D3E67AF6-FD73-4AB0-B2FC-1E518AB18D8A}" type="pres">
      <dgm:prSet presAssocID="{326F56E1-60B6-4501-8528-57DF2FE70028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45615989-897D-4412-9092-E68139071074}" type="pres">
      <dgm:prSet presAssocID="{326F56E1-60B6-4501-8528-57DF2FE70028}" presName="level3hierChild" presStyleCnt="0"/>
      <dgm:spPr/>
    </dgm:pt>
  </dgm:ptLst>
  <dgm:cxnLst>
    <dgm:cxn modelId="{A667DA91-8F9C-403C-9581-C977BA0C07FA}" type="presOf" srcId="{D8CB3300-2253-4D70-B61B-1B4BB1A8F8A1}" destId="{8CF6B825-73F1-4701-9477-FEEC50EE9BEE}" srcOrd="0" destOrd="0" presId="urn:microsoft.com/office/officeart/2008/layout/HorizontalMultiLevelHierarchy"/>
    <dgm:cxn modelId="{EE709E0F-34C2-4135-8632-872EB3040749}" type="presOf" srcId="{D8CB3300-2253-4D70-B61B-1B4BB1A8F8A1}" destId="{74EF8831-1784-4048-9E4A-5CB8B90834AB}" srcOrd="1" destOrd="0" presId="urn:microsoft.com/office/officeart/2008/layout/HorizontalMultiLevelHierarchy"/>
    <dgm:cxn modelId="{F0C10B59-AE27-4FE0-98A7-E8A7C95AAA60}" type="presOf" srcId="{127BCA68-8032-458A-9983-770FE09C3B1A}" destId="{6967438A-C6B7-4577-8D9E-95D106C6F5C1}" srcOrd="0" destOrd="0" presId="urn:microsoft.com/office/officeart/2008/layout/HorizontalMultiLevelHierarchy"/>
    <dgm:cxn modelId="{77E7A703-1E23-41B1-AA58-DFA9CAA1A106}" type="presOf" srcId="{DF32A23E-6971-401C-BC58-7AC1D128BEBB}" destId="{A3FAB684-E54F-4A79-86CB-F32AA3E999F0}" srcOrd="0" destOrd="0" presId="urn:microsoft.com/office/officeart/2008/layout/HorizontalMultiLevelHierarchy"/>
    <dgm:cxn modelId="{1437DEDA-69D0-4A79-8114-BA8CBD6623D0}" type="presOf" srcId="{64EDDDE2-4D9B-4529-8181-465D1A4C14BF}" destId="{3B451ECB-2217-49FD-809A-8142367FE0BD}" srcOrd="1" destOrd="0" presId="urn:microsoft.com/office/officeart/2008/layout/HorizontalMultiLevelHierarchy"/>
    <dgm:cxn modelId="{AF444C1D-4C07-4B31-8AD3-CCA15243E325}" srcId="{5B5F534B-CFF3-40CE-BAB9-69A016544381}" destId="{DF32A23E-6971-401C-BC58-7AC1D128BEBB}" srcOrd="1" destOrd="0" parTransId="{669C4E99-DD00-4EF0-BF4B-3CCFC21EBDB3}" sibTransId="{F3AF9AC2-0965-40EB-9C40-36A275A4A5D2}"/>
    <dgm:cxn modelId="{91FFCA33-C10F-46ED-9792-AB35E4C54E4B}" srcId="{0582FCAD-DE76-4F92-A65E-165F3AF0E1BD}" destId="{5B5F534B-CFF3-40CE-BAB9-69A016544381}" srcOrd="0" destOrd="0" parTransId="{1DCAE246-8A7E-4EAE-97AF-9DF86D4290E3}" sibTransId="{0B18E7A1-4E76-4DDB-B209-E582DFF4FD43}"/>
    <dgm:cxn modelId="{7BE1819D-B021-43F1-A73D-E52AFBED6B02}" type="presOf" srcId="{0582FCAD-DE76-4F92-A65E-165F3AF0E1BD}" destId="{2D01B13E-5AD8-429B-AA52-1B9136721C89}" srcOrd="0" destOrd="0" presId="urn:microsoft.com/office/officeart/2008/layout/HorizontalMultiLevelHierarchy"/>
    <dgm:cxn modelId="{21E8BAD1-5EBD-4E95-8F8A-B8EA4E95B224}" type="presOf" srcId="{5B5F534B-CFF3-40CE-BAB9-69A016544381}" destId="{D5BA6264-4ED0-4FEB-8096-47524583287D}" srcOrd="0" destOrd="0" presId="urn:microsoft.com/office/officeart/2008/layout/HorizontalMultiLevelHierarchy"/>
    <dgm:cxn modelId="{A8072E8C-0EA0-4087-80DE-A2EC54974BFB}" type="presOf" srcId="{C6E40989-90AC-4DDC-9FDF-79D3E0E91384}" destId="{38AB2518-1EF7-40B3-BDF9-ECD12176DBC7}" srcOrd="1" destOrd="0" presId="urn:microsoft.com/office/officeart/2008/layout/HorizontalMultiLevelHierarchy"/>
    <dgm:cxn modelId="{B43710A9-E348-4209-AD26-3B7B37AA8AEF}" type="presOf" srcId="{326F56E1-60B6-4501-8528-57DF2FE70028}" destId="{D3E67AF6-FD73-4AB0-B2FC-1E518AB18D8A}" srcOrd="0" destOrd="0" presId="urn:microsoft.com/office/officeart/2008/layout/HorizontalMultiLevelHierarchy"/>
    <dgm:cxn modelId="{7958704C-DB70-40F5-9927-10A05522D9FA}" type="presOf" srcId="{8DF76735-3CA6-40A7-87BB-441E5B274124}" destId="{465254B4-69CF-4C2C-9D71-9B563DEB3845}" srcOrd="0" destOrd="0" presId="urn:microsoft.com/office/officeart/2008/layout/HorizontalMultiLevelHierarchy"/>
    <dgm:cxn modelId="{6DB9920D-49EC-464D-A67E-4EBA1DED3544}" type="presOf" srcId="{96DD5FF5-6112-4037-ADEF-498CEC2306B5}" destId="{6B6944E6-D60D-41C7-9F28-8A040986B407}" srcOrd="0" destOrd="0" presId="urn:microsoft.com/office/officeart/2008/layout/HorizontalMultiLevelHierarchy"/>
    <dgm:cxn modelId="{D823B397-7D26-4003-8F7E-0E68C8BD130F}" type="presOf" srcId="{64EDDDE2-4D9B-4529-8181-465D1A4C14BF}" destId="{7D87A2CC-FD64-4C4E-A7E7-776C323AB35B}" srcOrd="0" destOrd="0" presId="urn:microsoft.com/office/officeart/2008/layout/HorizontalMultiLevelHierarchy"/>
    <dgm:cxn modelId="{04BEE7A2-4EB8-4FF5-B18C-6E6B39ABFB61}" type="presOf" srcId="{127BCA68-8032-458A-9983-770FE09C3B1A}" destId="{F2ACF92E-F987-464D-9575-1423570689B4}" srcOrd="1" destOrd="0" presId="urn:microsoft.com/office/officeart/2008/layout/HorizontalMultiLevelHierarchy"/>
    <dgm:cxn modelId="{8368455C-EACD-488F-B404-A49694757B38}" type="presOf" srcId="{77BF3106-FE0A-463D-ACF7-62ED44BE06D7}" destId="{309627B0-7BE6-427A-BC0E-8EB034B8E784}" srcOrd="0" destOrd="0" presId="urn:microsoft.com/office/officeart/2008/layout/HorizontalMultiLevelHierarchy"/>
    <dgm:cxn modelId="{43C66B2B-7E09-49C3-B66D-FC532F96C18C}" type="presOf" srcId="{C6E40989-90AC-4DDC-9FDF-79D3E0E91384}" destId="{3981048C-BBD9-4B91-A3F6-514B2AE4C12A}" srcOrd="0" destOrd="0" presId="urn:microsoft.com/office/officeart/2008/layout/HorizontalMultiLevelHierarchy"/>
    <dgm:cxn modelId="{7240EF8C-0088-40EB-9201-7534947E7028}" type="presOf" srcId="{96DD5FF5-6112-4037-ADEF-498CEC2306B5}" destId="{1A864A4C-CB62-4D74-B983-6E3F14B321F4}" srcOrd="1" destOrd="0" presId="urn:microsoft.com/office/officeart/2008/layout/HorizontalMultiLevelHierarchy"/>
    <dgm:cxn modelId="{7A402111-FA4D-456B-8212-28477DFF7C98}" srcId="{DF32A23E-6971-401C-BC58-7AC1D128BEBB}" destId="{77BF3106-FE0A-463D-ACF7-62ED44BE06D7}" srcOrd="0" destOrd="0" parTransId="{C6E40989-90AC-4DDC-9FDF-79D3E0E91384}" sibTransId="{3C9FE6EF-355F-432C-9F5D-665F094A0884}"/>
    <dgm:cxn modelId="{4D58143D-8793-4DE8-8CED-4FD85DD7EDD0}" type="presOf" srcId="{669C4E99-DD00-4EF0-BF4B-3CCFC21EBDB3}" destId="{F4777B31-5C33-4D07-A1A0-56C325AA3C29}" srcOrd="0" destOrd="0" presId="urn:microsoft.com/office/officeart/2008/layout/HorizontalMultiLevelHierarchy"/>
    <dgm:cxn modelId="{DCB21720-008B-463E-90EC-F6A1976FAE6F}" srcId="{5B5F534B-CFF3-40CE-BAB9-69A016544381}" destId="{8DF76735-3CA6-40A7-87BB-441E5B274124}" srcOrd="0" destOrd="0" parTransId="{127BCA68-8032-458A-9983-770FE09C3B1A}" sibTransId="{BA2F57DB-5B03-4202-9BFC-BD7BFA1EA39A}"/>
    <dgm:cxn modelId="{B5C8D8FB-0A4F-4446-9BE6-E1B2AF17DF20}" type="presOf" srcId="{CCD4DB2C-FE6E-4D5E-9274-12F96D3A6FAB}" destId="{17CE2328-EA95-4DA3-849B-7975D1132C65}" srcOrd="0" destOrd="0" presId="urn:microsoft.com/office/officeart/2008/layout/HorizontalMultiLevelHierarchy"/>
    <dgm:cxn modelId="{56312A8E-CA79-49D8-8838-58EF6E9CA3A3}" type="presOf" srcId="{669C4E99-DD00-4EF0-BF4B-3CCFC21EBDB3}" destId="{395CAD10-AB0D-408C-ABFE-5813A419CC6D}" srcOrd="1" destOrd="0" presId="urn:microsoft.com/office/officeart/2008/layout/HorizontalMultiLevelHierarchy"/>
    <dgm:cxn modelId="{CB1B0420-C68B-4056-B55D-C29CDE6F8092}" srcId="{5B5F534B-CFF3-40CE-BAB9-69A016544381}" destId="{326F56E1-60B6-4501-8528-57DF2FE70028}" srcOrd="4" destOrd="0" parTransId="{64EDDDE2-4D9B-4529-8181-465D1A4C14BF}" sibTransId="{46AA34FA-06F6-41D3-952A-E73756619884}"/>
    <dgm:cxn modelId="{9C901A2C-0BC9-45DF-9E31-7BA2367D68CC}" srcId="{5B5F534B-CFF3-40CE-BAB9-69A016544381}" destId="{BE856C20-2C04-49AD-B0A2-36A158B0983E}" srcOrd="2" destOrd="0" parTransId="{D8CB3300-2253-4D70-B61B-1B4BB1A8F8A1}" sibTransId="{15139226-1066-4159-A983-62E5E4361876}"/>
    <dgm:cxn modelId="{AD00C322-5C1A-4115-919D-613B6C39B644}" type="presOf" srcId="{BE856C20-2C04-49AD-B0A2-36A158B0983E}" destId="{C6225533-26AC-4BD6-A251-E4F90654737C}" srcOrd="0" destOrd="0" presId="urn:microsoft.com/office/officeart/2008/layout/HorizontalMultiLevelHierarchy"/>
    <dgm:cxn modelId="{33FBEE70-B3A2-4966-AAEF-D0AA9B1F50D7}" srcId="{5B5F534B-CFF3-40CE-BAB9-69A016544381}" destId="{CCD4DB2C-FE6E-4D5E-9274-12F96D3A6FAB}" srcOrd="3" destOrd="0" parTransId="{96DD5FF5-6112-4037-ADEF-498CEC2306B5}" sibTransId="{99ADB18F-6F02-4251-B73D-DCB29639D119}"/>
    <dgm:cxn modelId="{3D07430C-103E-4746-BD37-6A7A1E21338A}" type="presParOf" srcId="{2D01B13E-5AD8-429B-AA52-1B9136721C89}" destId="{0C73ECC9-5DFD-45AB-996F-5E79AE2E2934}" srcOrd="0" destOrd="0" presId="urn:microsoft.com/office/officeart/2008/layout/HorizontalMultiLevelHierarchy"/>
    <dgm:cxn modelId="{A8582F6C-A1E9-4C0D-8B27-20F0FDC21F8E}" type="presParOf" srcId="{0C73ECC9-5DFD-45AB-996F-5E79AE2E2934}" destId="{D5BA6264-4ED0-4FEB-8096-47524583287D}" srcOrd="0" destOrd="0" presId="urn:microsoft.com/office/officeart/2008/layout/HorizontalMultiLevelHierarchy"/>
    <dgm:cxn modelId="{19251DB5-EB54-45CE-93E9-F4329CDD9F36}" type="presParOf" srcId="{0C73ECC9-5DFD-45AB-996F-5E79AE2E2934}" destId="{C4BC7DD3-C8FD-4EFE-A51A-9DD7E72C8DE5}" srcOrd="1" destOrd="0" presId="urn:microsoft.com/office/officeart/2008/layout/HorizontalMultiLevelHierarchy"/>
    <dgm:cxn modelId="{A5196E0F-3DA3-40A2-819F-F54187951AA5}" type="presParOf" srcId="{C4BC7DD3-C8FD-4EFE-A51A-9DD7E72C8DE5}" destId="{6967438A-C6B7-4577-8D9E-95D106C6F5C1}" srcOrd="0" destOrd="0" presId="urn:microsoft.com/office/officeart/2008/layout/HorizontalMultiLevelHierarchy"/>
    <dgm:cxn modelId="{2608EFCF-A35E-42A7-9814-93C73C41E44E}" type="presParOf" srcId="{6967438A-C6B7-4577-8D9E-95D106C6F5C1}" destId="{F2ACF92E-F987-464D-9575-1423570689B4}" srcOrd="0" destOrd="0" presId="urn:microsoft.com/office/officeart/2008/layout/HorizontalMultiLevelHierarchy"/>
    <dgm:cxn modelId="{6D6CA82B-080A-4E85-9913-27DFAF7A9E34}" type="presParOf" srcId="{C4BC7DD3-C8FD-4EFE-A51A-9DD7E72C8DE5}" destId="{FC5601D2-2BD6-4337-9370-06058A522B1B}" srcOrd="1" destOrd="0" presId="urn:microsoft.com/office/officeart/2008/layout/HorizontalMultiLevelHierarchy"/>
    <dgm:cxn modelId="{80F9DB33-7E3C-4CF0-83BE-8640AA065C28}" type="presParOf" srcId="{FC5601D2-2BD6-4337-9370-06058A522B1B}" destId="{465254B4-69CF-4C2C-9D71-9B563DEB3845}" srcOrd="0" destOrd="0" presId="urn:microsoft.com/office/officeart/2008/layout/HorizontalMultiLevelHierarchy"/>
    <dgm:cxn modelId="{AFA05060-9C06-4998-A5EA-3A498C9CF1AE}" type="presParOf" srcId="{FC5601D2-2BD6-4337-9370-06058A522B1B}" destId="{8F56B886-DAC7-4237-AFB9-B2219177B6AB}" srcOrd="1" destOrd="0" presId="urn:microsoft.com/office/officeart/2008/layout/HorizontalMultiLevelHierarchy"/>
    <dgm:cxn modelId="{98D62A83-FA9B-4B4C-861A-538E116A6871}" type="presParOf" srcId="{C4BC7DD3-C8FD-4EFE-A51A-9DD7E72C8DE5}" destId="{F4777B31-5C33-4D07-A1A0-56C325AA3C29}" srcOrd="2" destOrd="0" presId="urn:microsoft.com/office/officeart/2008/layout/HorizontalMultiLevelHierarchy"/>
    <dgm:cxn modelId="{EECE2219-FABC-4105-AFD7-92F1136D3B36}" type="presParOf" srcId="{F4777B31-5C33-4D07-A1A0-56C325AA3C29}" destId="{395CAD10-AB0D-408C-ABFE-5813A419CC6D}" srcOrd="0" destOrd="0" presId="urn:microsoft.com/office/officeart/2008/layout/HorizontalMultiLevelHierarchy"/>
    <dgm:cxn modelId="{911C24EE-1B4C-47FC-8D2A-2E5AB01C6088}" type="presParOf" srcId="{C4BC7DD3-C8FD-4EFE-A51A-9DD7E72C8DE5}" destId="{BF8AB841-0D8C-4787-9FA5-C3C7693F249D}" srcOrd="3" destOrd="0" presId="urn:microsoft.com/office/officeart/2008/layout/HorizontalMultiLevelHierarchy"/>
    <dgm:cxn modelId="{0E397FA3-9311-48C0-8678-7CA2B445BFE4}" type="presParOf" srcId="{BF8AB841-0D8C-4787-9FA5-C3C7693F249D}" destId="{A3FAB684-E54F-4A79-86CB-F32AA3E999F0}" srcOrd="0" destOrd="0" presId="urn:microsoft.com/office/officeart/2008/layout/HorizontalMultiLevelHierarchy"/>
    <dgm:cxn modelId="{1E95BBEE-FA7F-4432-ACB5-8473C39A68FB}" type="presParOf" srcId="{BF8AB841-0D8C-4787-9FA5-C3C7693F249D}" destId="{0BEDD182-1C29-4DD8-8E0F-03B5AA6EEB83}" srcOrd="1" destOrd="0" presId="urn:microsoft.com/office/officeart/2008/layout/HorizontalMultiLevelHierarchy"/>
    <dgm:cxn modelId="{51AED0A2-FA09-4169-8147-E3F110CF95AC}" type="presParOf" srcId="{0BEDD182-1C29-4DD8-8E0F-03B5AA6EEB83}" destId="{3981048C-BBD9-4B91-A3F6-514B2AE4C12A}" srcOrd="0" destOrd="0" presId="urn:microsoft.com/office/officeart/2008/layout/HorizontalMultiLevelHierarchy"/>
    <dgm:cxn modelId="{600DA666-8DC0-41BA-9993-9A02C960306D}" type="presParOf" srcId="{3981048C-BBD9-4B91-A3F6-514B2AE4C12A}" destId="{38AB2518-1EF7-40B3-BDF9-ECD12176DBC7}" srcOrd="0" destOrd="0" presId="urn:microsoft.com/office/officeart/2008/layout/HorizontalMultiLevelHierarchy"/>
    <dgm:cxn modelId="{01C523A5-997A-4A15-8D93-EAC6F99C0465}" type="presParOf" srcId="{0BEDD182-1C29-4DD8-8E0F-03B5AA6EEB83}" destId="{ECE26B05-5ECC-4A16-870B-39E6848254EC}" srcOrd="1" destOrd="0" presId="urn:microsoft.com/office/officeart/2008/layout/HorizontalMultiLevelHierarchy"/>
    <dgm:cxn modelId="{6434E77D-AD89-4156-919D-25E525D26D23}" type="presParOf" srcId="{ECE26B05-5ECC-4A16-870B-39E6848254EC}" destId="{309627B0-7BE6-427A-BC0E-8EB034B8E784}" srcOrd="0" destOrd="0" presId="urn:microsoft.com/office/officeart/2008/layout/HorizontalMultiLevelHierarchy"/>
    <dgm:cxn modelId="{39F031F7-9902-48B4-B7FF-585A8A7771C2}" type="presParOf" srcId="{ECE26B05-5ECC-4A16-870B-39E6848254EC}" destId="{A79CFA6E-63F3-4D48-B13B-F2F0F7773176}" srcOrd="1" destOrd="0" presId="urn:microsoft.com/office/officeart/2008/layout/HorizontalMultiLevelHierarchy"/>
    <dgm:cxn modelId="{58C6E849-FB9D-45DB-B37C-3949D773E9E6}" type="presParOf" srcId="{C4BC7DD3-C8FD-4EFE-A51A-9DD7E72C8DE5}" destId="{8CF6B825-73F1-4701-9477-FEEC50EE9BEE}" srcOrd="4" destOrd="0" presId="urn:microsoft.com/office/officeart/2008/layout/HorizontalMultiLevelHierarchy"/>
    <dgm:cxn modelId="{4B5D1881-FE47-4A42-823C-F8853A332FBD}" type="presParOf" srcId="{8CF6B825-73F1-4701-9477-FEEC50EE9BEE}" destId="{74EF8831-1784-4048-9E4A-5CB8B90834AB}" srcOrd="0" destOrd="0" presId="urn:microsoft.com/office/officeart/2008/layout/HorizontalMultiLevelHierarchy"/>
    <dgm:cxn modelId="{DCDA1938-A5BD-4C40-87A8-6C57DDCFDCFD}" type="presParOf" srcId="{C4BC7DD3-C8FD-4EFE-A51A-9DD7E72C8DE5}" destId="{103DD36E-9281-4FBB-84F1-3F2AB14106F6}" srcOrd="5" destOrd="0" presId="urn:microsoft.com/office/officeart/2008/layout/HorizontalMultiLevelHierarchy"/>
    <dgm:cxn modelId="{34E8AE5E-F09D-43CB-8C7A-E73A605CBE98}" type="presParOf" srcId="{103DD36E-9281-4FBB-84F1-3F2AB14106F6}" destId="{C6225533-26AC-4BD6-A251-E4F90654737C}" srcOrd="0" destOrd="0" presId="urn:microsoft.com/office/officeart/2008/layout/HorizontalMultiLevelHierarchy"/>
    <dgm:cxn modelId="{3CA61B05-F810-4B53-B44B-9D0D46AC9EFD}" type="presParOf" srcId="{103DD36E-9281-4FBB-84F1-3F2AB14106F6}" destId="{BA949560-1593-4F4E-B003-3D68C6C4FCC5}" srcOrd="1" destOrd="0" presId="urn:microsoft.com/office/officeart/2008/layout/HorizontalMultiLevelHierarchy"/>
    <dgm:cxn modelId="{66BF927E-62B9-4016-ACFF-390E1696DD7F}" type="presParOf" srcId="{C4BC7DD3-C8FD-4EFE-A51A-9DD7E72C8DE5}" destId="{6B6944E6-D60D-41C7-9F28-8A040986B407}" srcOrd="6" destOrd="0" presId="urn:microsoft.com/office/officeart/2008/layout/HorizontalMultiLevelHierarchy"/>
    <dgm:cxn modelId="{61C5FE54-92C9-40E8-A3C3-65DCB069EC83}" type="presParOf" srcId="{6B6944E6-D60D-41C7-9F28-8A040986B407}" destId="{1A864A4C-CB62-4D74-B983-6E3F14B321F4}" srcOrd="0" destOrd="0" presId="urn:microsoft.com/office/officeart/2008/layout/HorizontalMultiLevelHierarchy"/>
    <dgm:cxn modelId="{E476ED09-A204-48D5-9A27-4044B9E3D818}" type="presParOf" srcId="{C4BC7DD3-C8FD-4EFE-A51A-9DD7E72C8DE5}" destId="{9E944B3B-2A27-4928-B512-BCD23A00E488}" srcOrd="7" destOrd="0" presId="urn:microsoft.com/office/officeart/2008/layout/HorizontalMultiLevelHierarchy"/>
    <dgm:cxn modelId="{8926ABA2-21F6-461E-B347-C9E3697CF7C0}" type="presParOf" srcId="{9E944B3B-2A27-4928-B512-BCD23A00E488}" destId="{17CE2328-EA95-4DA3-849B-7975D1132C65}" srcOrd="0" destOrd="0" presId="urn:microsoft.com/office/officeart/2008/layout/HorizontalMultiLevelHierarchy"/>
    <dgm:cxn modelId="{29B61421-E24A-4567-AAA5-C57D5FE1BF52}" type="presParOf" srcId="{9E944B3B-2A27-4928-B512-BCD23A00E488}" destId="{0C634339-4B22-4143-8266-48F144F1578B}" srcOrd="1" destOrd="0" presId="urn:microsoft.com/office/officeart/2008/layout/HorizontalMultiLevelHierarchy"/>
    <dgm:cxn modelId="{D74C539F-6685-45FB-8782-6FCB7344C6B3}" type="presParOf" srcId="{C4BC7DD3-C8FD-4EFE-A51A-9DD7E72C8DE5}" destId="{7D87A2CC-FD64-4C4E-A7E7-776C323AB35B}" srcOrd="8" destOrd="0" presId="urn:microsoft.com/office/officeart/2008/layout/HorizontalMultiLevelHierarchy"/>
    <dgm:cxn modelId="{69ACFC41-A05E-4B67-8332-881F3A00B344}" type="presParOf" srcId="{7D87A2CC-FD64-4C4E-A7E7-776C323AB35B}" destId="{3B451ECB-2217-49FD-809A-8142367FE0BD}" srcOrd="0" destOrd="0" presId="urn:microsoft.com/office/officeart/2008/layout/HorizontalMultiLevelHierarchy"/>
    <dgm:cxn modelId="{363DD5A2-A853-4A04-9835-334D3D68CC2E}" type="presParOf" srcId="{C4BC7DD3-C8FD-4EFE-A51A-9DD7E72C8DE5}" destId="{CBC3D15E-AB52-48BA-8F67-FC2DFC5BF747}" srcOrd="9" destOrd="0" presId="urn:microsoft.com/office/officeart/2008/layout/HorizontalMultiLevelHierarchy"/>
    <dgm:cxn modelId="{4D09C677-4E77-4CE3-926C-1F5452BF2CA6}" type="presParOf" srcId="{CBC3D15E-AB52-48BA-8F67-FC2DFC5BF747}" destId="{D3E67AF6-FD73-4AB0-B2FC-1E518AB18D8A}" srcOrd="0" destOrd="0" presId="urn:microsoft.com/office/officeart/2008/layout/HorizontalMultiLevelHierarchy"/>
    <dgm:cxn modelId="{819FA287-D309-418A-B8D8-A801C3B4097B}" type="presParOf" srcId="{CBC3D15E-AB52-48BA-8F67-FC2DFC5BF747}" destId="{45615989-897D-4412-9092-E6813907107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8E7181-CAFC-44F6-A77C-2B8B056C9B3D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AF3DC742-5630-41B3-916C-FCE143FDF764}">
      <dgm:prSet phldrT="[Tekst]"/>
      <dgm:spPr/>
      <dgm:t>
        <a:bodyPr/>
        <a:lstStyle/>
        <a:p>
          <a:r>
            <a:rPr lang="hr-HR" dirty="0" err="1" smtClean="0"/>
            <a:t>CILj</a:t>
          </a:r>
          <a:endParaRPr lang="hr-HR" dirty="0"/>
        </a:p>
      </dgm:t>
    </dgm:pt>
    <dgm:pt modelId="{1E5DF7B5-935C-43CC-A48F-C24756CCE017}" type="parTrans" cxnId="{09EC99E3-B9A5-425E-AF78-02DC3B954F1B}">
      <dgm:prSet/>
      <dgm:spPr/>
      <dgm:t>
        <a:bodyPr/>
        <a:lstStyle/>
        <a:p>
          <a:endParaRPr lang="hr-HR"/>
        </a:p>
      </dgm:t>
    </dgm:pt>
    <dgm:pt modelId="{1BB4F919-D6DA-4B83-B6EA-71B0C59F0DFB}" type="sibTrans" cxnId="{09EC99E3-B9A5-425E-AF78-02DC3B954F1B}">
      <dgm:prSet/>
      <dgm:spPr/>
      <dgm:t>
        <a:bodyPr/>
        <a:lstStyle/>
        <a:p>
          <a:endParaRPr lang="hr-HR"/>
        </a:p>
      </dgm:t>
    </dgm:pt>
    <dgm:pt modelId="{F7977C00-EF62-495F-945A-F50D8E66B0E9}">
      <dgm:prSet phldrT="[Tekst]"/>
      <dgm:spPr/>
      <dgm:t>
        <a:bodyPr/>
        <a:lstStyle/>
        <a:p>
          <a:r>
            <a:rPr lang="hr-HR" dirty="0" smtClean="0"/>
            <a:t>Koncept I reda</a:t>
          </a:r>
          <a:endParaRPr lang="hr-HR" dirty="0"/>
        </a:p>
      </dgm:t>
    </dgm:pt>
    <dgm:pt modelId="{EEFAD2F7-D5B5-4402-8EB0-13A0943FDEDD}" type="parTrans" cxnId="{322A9419-E138-46D6-9D9A-1003C133902F}">
      <dgm:prSet/>
      <dgm:spPr/>
      <dgm:t>
        <a:bodyPr/>
        <a:lstStyle/>
        <a:p>
          <a:endParaRPr lang="hr-HR"/>
        </a:p>
      </dgm:t>
    </dgm:pt>
    <dgm:pt modelId="{DAA4CE72-7DE2-4695-8F43-EF7C2A5182F7}" type="sibTrans" cxnId="{322A9419-E138-46D6-9D9A-1003C133902F}">
      <dgm:prSet/>
      <dgm:spPr/>
      <dgm:t>
        <a:bodyPr/>
        <a:lstStyle/>
        <a:p>
          <a:endParaRPr lang="hr-HR"/>
        </a:p>
      </dgm:t>
    </dgm:pt>
    <dgm:pt modelId="{312A82A0-0D69-4146-BED5-125A58B89A14}">
      <dgm:prSet phldrT="[Tekst]"/>
      <dgm:spPr/>
      <dgm:t>
        <a:bodyPr/>
        <a:lstStyle/>
        <a:p>
          <a:r>
            <a:rPr lang="hr-HR" dirty="0" smtClean="0"/>
            <a:t>Ishod</a:t>
          </a:r>
          <a:endParaRPr lang="hr-HR" dirty="0"/>
        </a:p>
      </dgm:t>
    </dgm:pt>
    <dgm:pt modelId="{AFD43DCB-81A1-4B40-BDA1-AE02569DFD3C}" type="parTrans" cxnId="{3DA458EA-33F5-4275-9200-AAA22E2E5D6E}">
      <dgm:prSet/>
      <dgm:spPr/>
      <dgm:t>
        <a:bodyPr/>
        <a:lstStyle/>
        <a:p>
          <a:endParaRPr lang="hr-HR"/>
        </a:p>
      </dgm:t>
    </dgm:pt>
    <dgm:pt modelId="{D0AB2F18-189B-443D-8146-241AE80A5E78}" type="sibTrans" cxnId="{3DA458EA-33F5-4275-9200-AAA22E2E5D6E}">
      <dgm:prSet/>
      <dgm:spPr/>
      <dgm:t>
        <a:bodyPr/>
        <a:lstStyle/>
        <a:p>
          <a:endParaRPr lang="hr-HR"/>
        </a:p>
      </dgm:t>
    </dgm:pt>
    <dgm:pt modelId="{12A43C20-6CC9-4D11-9A0D-57F3D5820413}">
      <dgm:prSet phldrT="[Tekst]"/>
      <dgm:spPr/>
      <dgm:t>
        <a:bodyPr/>
        <a:lstStyle/>
        <a:p>
          <a:r>
            <a:rPr lang="hr-HR" dirty="0" smtClean="0"/>
            <a:t>Koncept I reda</a:t>
          </a:r>
          <a:endParaRPr lang="hr-HR" dirty="0"/>
        </a:p>
      </dgm:t>
    </dgm:pt>
    <dgm:pt modelId="{CF5B01B2-0741-4438-A2BB-088C14DB34E9}" type="parTrans" cxnId="{A143F791-F43C-4F27-8337-5E795C32237F}">
      <dgm:prSet/>
      <dgm:spPr/>
      <dgm:t>
        <a:bodyPr/>
        <a:lstStyle/>
        <a:p>
          <a:endParaRPr lang="hr-HR"/>
        </a:p>
      </dgm:t>
    </dgm:pt>
    <dgm:pt modelId="{97B282CE-AB81-4B8B-B18F-BE7FA53A8029}" type="sibTrans" cxnId="{A143F791-F43C-4F27-8337-5E795C32237F}">
      <dgm:prSet/>
      <dgm:spPr/>
      <dgm:t>
        <a:bodyPr/>
        <a:lstStyle/>
        <a:p>
          <a:endParaRPr lang="hr-HR"/>
        </a:p>
      </dgm:t>
    </dgm:pt>
    <dgm:pt modelId="{F6143F09-FC4E-4FAD-8D3C-3B0C96DA88A5}">
      <dgm:prSet phldrT="[Tekst]"/>
      <dgm:spPr>
        <a:solidFill>
          <a:schemeClr val="bg1"/>
        </a:solidFill>
      </dgm:spPr>
      <dgm:t>
        <a:bodyPr/>
        <a:lstStyle/>
        <a:p>
          <a:endParaRPr lang="hr-HR" dirty="0"/>
        </a:p>
      </dgm:t>
    </dgm:pt>
    <dgm:pt modelId="{EEE73577-B22A-483E-B4AC-1E8E93C07481}" type="parTrans" cxnId="{B1454BA8-4342-4E8E-9183-529B7407E420}">
      <dgm:prSet/>
      <dgm:spPr/>
      <dgm:t>
        <a:bodyPr/>
        <a:lstStyle/>
        <a:p>
          <a:endParaRPr lang="hr-HR"/>
        </a:p>
      </dgm:t>
    </dgm:pt>
    <dgm:pt modelId="{7E652258-936E-434C-B226-C7DF227739D1}" type="sibTrans" cxnId="{B1454BA8-4342-4E8E-9183-529B7407E420}">
      <dgm:prSet/>
      <dgm:spPr/>
      <dgm:t>
        <a:bodyPr/>
        <a:lstStyle/>
        <a:p>
          <a:endParaRPr lang="hr-HR"/>
        </a:p>
      </dgm:t>
    </dgm:pt>
    <dgm:pt modelId="{3425246B-6C85-4EC4-8203-4315FEBB4E60}" type="pres">
      <dgm:prSet presAssocID="{F68E7181-CAFC-44F6-A77C-2B8B056C9B3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FC36DE2D-8C8E-48E8-845C-BBEAB9CC9118}" type="pres">
      <dgm:prSet presAssocID="{AF3DC742-5630-41B3-916C-FCE143FDF764}" presName="centerShape" presStyleLbl="node0" presStyleIdx="0" presStyleCnt="1"/>
      <dgm:spPr/>
      <dgm:t>
        <a:bodyPr/>
        <a:lstStyle/>
        <a:p>
          <a:endParaRPr lang="hr-HR"/>
        </a:p>
      </dgm:t>
    </dgm:pt>
    <dgm:pt modelId="{0E06F254-8BE1-4701-BBE6-768CDF5BA988}" type="pres">
      <dgm:prSet presAssocID="{F6143F09-FC4E-4FAD-8D3C-3B0C96DA88A5}" presName="node" presStyleLbl="node1" presStyleIdx="0" presStyleCnt="4" custScaleY="3339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C049D74-ABA3-40EC-A930-C6453DC876CD}" type="pres">
      <dgm:prSet presAssocID="{F6143F09-FC4E-4FAD-8D3C-3B0C96DA88A5}" presName="dummy" presStyleCnt="0"/>
      <dgm:spPr/>
    </dgm:pt>
    <dgm:pt modelId="{3E49BAD5-7236-4961-9BEB-2CD54FA0AA85}" type="pres">
      <dgm:prSet presAssocID="{7E652258-936E-434C-B226-C7DF227739D1}" presName="sibTrans" presStyleLbl="sibTrans2D1" presStyleIdx="0" presStyleCnt="4"/>
      <dgm:spPr/>
      <dgm:t>
        <a:bodyPr/>
        <a:lstStyle/>
        <a:p>
          <a:endParaRPr lang="hr-HR"/>
        </a:p>
      </dgm:t>
    </dgm:pt>
    <dgm:pt modelId="{4F19C087-02E4-43A4-9501-F8104C61CC54}" type="pres">
      <dgm:prSet presAssocID="{F7977C00-EF62-495F-945A-F50D8E66B0E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A15DDE9-A2C8-4226-8730-5157C08EC9E9}" type="pres">
      <dgm:prSet presAssocID="{F7977C00-EF62-495F-945A-F50D8E66B0E9}" presName="dummy" presStyleCnt="0"/>
      <dgm:spPr/>
    </dgm:pt>
    <dgm:pt modelId="{23DE008F-4590-4445-B99B-535FFB563902}" type="pres">
      <dgm:prSet presAssocID="{DAA4CE72-7DE2-4695-8F43-EF7C2A5182F7}" presName="sibTrans" presStyleLbl="sibTrans2D1" presStyleIdx="1" presStyleCnt="4"/>
      <dgm:spPr/>
      <dgm:t>
        <a:bodyPr/>
        <a:lstStyle/>
        <a:p>
          <a:endParaRPr lang="hr-HR"/>
        </a:p>
      </dgm:t>
    </dgm:pt>
    <dgm:pt modelId="{73139BF9-4EC0-40CA-B339-5E83EA4CF414}" type="pres">
      <dgm:prSet presAssocID="{312A82A0-0D69-4146-BED5-125A58B89A1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4C9BE57-FA8E-4E5B-86BE-6169DC3B87A1}" type="pres">
      <dgm:prSet presAssocID="{312A82A0-0D69-4146-BED5-125A58B89A14}" presName="dummy" presStyleCnt="0"/>
      <dgm:spPr/>
    </dgm:pt>
    <dgm:pt modelId="{C2D2AF34-C50C-492E-B957-366A892460B9}" type="pres">
      <dgm:prSet presAssocID="{D0AB2F18-189B-443D-8146-241AE80A5E78}" presName="sibTrans" presStyleLbl="sibTrans2D1" presStyleIdx="2" presStyleCnt="4"/>
      <dgm:spPr/>
      <dgm:t>
        <a:bodyPr/>
        <a:lstStyle/>
        <a:p>
          <a:endParaRPr lang="hr-HR"/>
        </a:p>
      </dgm:t>
    </dgm:pt>
    <dgm:pt modelId="{C948FBA4-EDF7-4080-84AE-47E0597D626B}" type="pres">
      <dgm:prSet presAssocID="{12A43C20-6CC9-4D11-9A0D-57F3D58204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96620C2-41D4-4C73-B7F9-0CD78A1E641E}" type="pres">
      <dgm:prSet presAssocID="{12A43C20-6CC9-4D11-9A0D-57F3D5820413}" presName="dummy" presStyleCnt="0"/>
      <dgm:spPr/>
    </dgm:pt>
    <dgm:pt modelId="{39EF5947-D742-4B79-A431-8CFE6803541D}" type="pres">
      <dgm:prSet presAssocID="{97B282CE-AB81-4B8B-B18F-BE7FA53A8029}" presName="sibTrans" presStyleLbl="sibTrans2D1" presStyleIdx="3" presStyleCnt="4"/>
      <dgm:spPr/>
      <dgm:t>
        <a:bodyPr/>
        <a:lstStyle/>
        <a:p>
          <a:endParaRPr lang="hr-HR"/>
        </a:p>
      </dgm:t>
    </dgm:pt>
  </dgm:ptLst>
  <dgm:cxnLst>
    <dgm:cxn modelId="{568CBA4B-AE89-404C-A924-1103B019D524}" type="presOf" srcId="{F6143F09-FC4E-4FAD-8D3C-3B0C96DA88A5}" destId="{0E06F254-8BE1-4701-BBE6-768CDF5BA988}" srcOrd="0" destOrd="0" presId="urn:microsoft.com/office/officeart/2005/8/layout/radial6"/>
    <dgm:cxn modelId="{A92AA713-A008-4107-A36E-37A490720870}" type="presOf" srcId="{312A82A0-0D69-4146-BED5-125A58B89A14}" destId="{73139BF9-4EC0-40CA-B339-5E83EA4CF414}" srcOrd="0" destOrd="0" presId="urn:microsoft.com/office/officeart/2005/8/layout/radial6"/>
    <dgm:cxn modelId="{A143F791-F43C-4F27-8337-5E795C32237F}" srcId="{AF3DC742-5630-41B3-916C-FCE143FDF764}" destId="{12A43C20-6CC9-4D11-9A0D-57F3D5820413}" srcOrd="3" destOrd="0" parTransId="{CF5B01B2-0741-4438-A2BB-088C14DB34E9}" sibTransId="{97B282CE-AB81-4B8B-B18F-BE7FA53A8029}"/>
    <dgm:cxn modelId="{3DA458EA-33F5-4275-9200-AAA22E2E5D6E}" srcId="{AF3DC742-5630-41B3-916C-FCE143FDF764}" destId="{312A82A0-0D69-4146-BED5-125A58B89A14}" srcOrd="2" destOrd="0" parTransId="{AFD43DCB-81A1-4B40-BDA1-AE02569DFD3C}" sibTransId="{D0AB2F18-189B-443D-8146-241AE80A5E78}"/>
    <dgm:cxn modelId="{965192BF-EFD9-4D0B-8683-B96536802319}" type="presOf" srcId="{7E652258-936E-434C-B226-C7DF227739D1}" destId="{3E49BAD5-7236-4961-9BEB-2CD54FA0AA85}" srcOrd="0" destOrd="0" presId="urn:microsoft.com/office/officeart/2005/8/layout/radial6"/>
    <dgm:cxn modelId="{322A9419-E138-46D6-9D9A-1003C133902F}" srcId="{AF3DC742-5630-41B3-916C-FCE143FDF764}" destId="{F7977C00-EF62-495F-945A-F50D8E66B0E9}" srcOrd="1" destOrd="0" parTransId="{EEFAD2F7-D5B5-4402-8EB0-13A0943FDEDD}" sibTransId="{DAA4CE72-7DE2-4695-8F43-EF7C2A5182F7}"/>
    <dgm:cxn modelId="{A33EE3EA-0531-448E-BFEA-A19AF32340D6}" type="presOf" srcId="{DAA4CE72-7DE2-4695-8F43-EF7C2A5182F7}" destId="{23DE008F-4590-4445-B99B-535FFB563902}" srcOrd="0" destOrd="0" presId="urn:microsoft.com/office/officeart/2005/8/layout/radial6"/>
    <dgm:cxn modelId="{D6C72C75-20AB-4E7F-A2B2-9B28E988E011}" type="presOf" srcId="{D0AB2F18-189B-443D-8146-241AE80A5E78}" destId="{C2D2AF34-C50C-492E-B957-366A892460B9}" srcOrd="0" destOrd="0" presId="urn:microsoft.com/office/officeart/2005/8/layout/radial6"/>
    <dgm:cxn modelId="{09EC99E3-B9A5-425E-AF78-02DC3B954F1B}" srcId="{F68E7181-CAFC-44F6-A77C-2B8B056C9B3D}" destId="{AF3DC742-5630-41B3-916C-FCE143FDF764}" srcOrd="0" destOrd="0" parTransId="{1E5DF7B5-935C-43CC-A48F-C24756CCE017}" sibTransId="{1BB4F919-D6DA-4B83-B6EA-71B0C59F0DFB}"/>
    <dgm:cxn modelId="{31C69028-A5D3-4AA1-AAB1-912318AF500E}" type="presOf" srcId="{97B282CE-AB81-4B8B-B18F-BE7FA53A8029}" destId="{39EF5947-D742-4B79-A431-8CFE6803541D}" srcOrd="0" destOrd="0" presId="urn:microsoft.com/office/officeart/2005/8/layout/radial6"/>
    <dgm:cxn modelId="{D044D8D7-21D0-4485-90BE-C112DD0B43D6}" type="presOf" srcId="{F7977C00-EF62-495F-945A-F50D8E66B0E9}" destId="{4F19C087-02E4-43A4-9501-F8104C61CC54}" srcOrd="0" destOrd="0" presId="urn:microsoft.com/office/officeart/2005/8/layout/radial6"/>
    <dgm:cxn modelId="{EB96B904-C702-43CC-BF88-6A06CE4578E0}" type="presOf" srcId="{12A43C20-6CC9-4D11-9A0D-57F3D5820413}" destId="{C948FBA4-EDF7-4080-84AE-47E0597D626B}" srcOrd="0" destOrd="0" presId="urn:microsoft.com/office/officeart/2005/8/layout/radial6"/>
    <dgm:cxn modelId="{851A178E-0A80-4B15-B843-C4B3FC419110}" type="presOf" srcId="{AF3DC742-5630-41B3-916C-FCE143FDF764}" destId="{FC36DE2D-8C8E-48E8-845C-BBEAB9CC9118}" srcOrd="0" destOrd="0" presId="urn:microsoft.com/office/officeart/2005/8/layout/radial6"/>
    <dgm:cxn modelId="{B1454BA8-4342-4E8E-9183-529B7407E420}" srcId="{AF3DC742-5630-41B3-916C-FCE143FDF764}" destId="{F6143F09-FC4E-4FAD-8D3C-3B0C96DA88A5}" srcOrd="0" destOrd="0" parTransId="{EEE73577-B22A-483E-B4AC-1E8E93C07481}" sibTransId="{7E652258-936E-434C-B226-C7DF227739D1}"/>
    <dgm:cxn modelId="{0E7F8B89-99A2-4F07-8917-492AFFEB47A3}" type="presOf" srcId="{F68E7181-CAFC-44F6-A77C-2B8B056C9B3D}" destId="{3425246B-6C85-4EC4-8203-4315FEBB4E60}" srcOrd="0" destOrd="0" presId="urn:microsoft.com/office/officeart/2005/8/layout/radial6"/>
    <dgm:cxn modelId="{C4BBD837-C127-40B1-A691-C6D2AC94CEB6}" type="presParOf" srcId="{3425246B-6C85-4EC4-8203-4315FEBB4E60}" destId="{FC36DE2D-8C8E-48E8-845C-BBEAB9CC9118}" srcOrd="0" destOrd="0" presId="urn:microsoft.com/office/officeart/2005/8/layout/radial6"/>
    <dgm:cxn modelId="{D1FFB17C-971F-4E03-9FE0-B143725F75CB}" type="presParOf" srcId="{3425246B-6C85-4EC4-8203-4315FEBB4E60}" destId="{0E06F254-8BE1-4701-BBE6-768CDF5BA988}" srcOrd="1" destOrd="0" presId="urn:microsoft.com/office/officeart/2005/8/layout/radial6"/>
    <dgm:cxn modelId="{6FEDBCF1-B21C-414C-A537-F928EBC2A31A}" type="presParOf" srcId="{3425246B-6C85-4EC4-8203-4315FEBB4E60}" destId="{CC049D74-ABA3-40EC-A930-C6453DC876CD}" srcOrd="2" destOrd="0" presId="urn:microsoft.com/office/officeart/2005/8/layout/radial6"/>
    <dgm:cxn modelId="{B6F56E46-D341-4AE8-9BC2-2A80E7263E63}" type="presParOf" srcId="{3425246B-6C85-4EC4-8203-4315FEBB4E60}" destId="{3E49BAD5-7236-4961-9BEB-2CD54FA0AA85}" srcOrd="3" destOrd="0" presId="urn:microsoft.com/office/officeart/2005/8/layout/radial6"/>
    <dgm:cxn modelId="{57A91830-1CEE-4F93-9F0D-12C3424B4FC3}" type="presParOf" srcId="{3425246B-6C85-4EC4-8203-4315FEBB4E60}" destId="{4F19C087-02E4-43A4-9501-F8104C61CC54}" srcOrd="4" destOrd="0" presId="urn:microsoft.com/office/officeart/2005/8/layout/radial6"/>
    <dgm:cxn modelId="{43492F4B-448A-4E93-BC87-DBF3572F83D4}" type="presParOf" srcId="{3425246B-6C85-4EC4-8203-4315FEBB4E60}" destId="{3A15DDE9-A2C8-4226-8730-5157C08EC9E9}" srcOrd="5" destOrd="0" presId="urn:microsoft.com/office/officeart/2005/8/layout/radial6"/>
    <dgm:cxn modelId="{19EC0FC5-1FDE-44C1-871E-7F3512641610}" type="presParOf" srcId="{3425246B-6C85-4EC4-8203-4315FEBB4E60}" destId="{23DE008F-4590-4445-B99B-535FFB563902}" srcOrd="6" destOrd="0" presId="urn:microsoft.com/office/officeart/2005/8/layout/radial6"/>
    <dgm:cxn modelId="{EE468F5B-E65A-4C70-BC80-BACFD5F4ACF5}" type="presParOf" srcId="{3425246B-6C85-4EC4-8203-4315FEBB4E60}" destId="{73139BF9-4EC0-40CA-B339-5E83EA4CF414}" srcOrd="7" destOrd="0" presId="urn:microsoft.com/office/officeart/2005/8/layout/radial6"/>
    <dgm:cxn modelId="{1CD057F4-92FF-4F0F-BFF2-5BCC3C45726D}" type="presParOf" srcId="{3425246B-6C85-4EC4-8203-4315FEBB4E60}" destId="{34C9BE57-FA8E-4E5B-86BE-6169DC3B87A1}" srcOrd="8" destOrd="0" presId="urn:microsoft.com/office/officeart/2005/8/layout/radial6"/>
    <dgm:cxn modelId="{91ABB3ED-6B2B-4005-9200-49208D91B318}" type="presParOf" srcId="{3425246B-6C85-4EC4-8203-4315FEBB4E60}" destId="{C2D2AF34-C50C-492E-B957-366A892460B9}" srcOrd="9" destOrd="0" presId="urn:microsoft.com/office/officeart/2005/8/layout/radial6"/>
    <dgm:cxn modelId="{E06072EE-CE0E-4ECD-9E08-41FE24F17002}" type="presParOf" srcId="{3425246B-6C85-4EC4-8203-4315FEBB4E60}" destId="{C948FBA4-EDF7-4080-84AE-47E0597D626B}" srcOrd="10" destOrd="0" presId="urn:microsoft.com/office/officeart/2005/8/layout/radial6"/>
    <dgm:cxn modelId="{A887E670-A060-4954-9A41-2CA9394C10C1}" type="presParOf" srcId="{3425246B-6C85-4EC4-8203-4315FEBB4E60}" destId="{B96620C2-41D4-4C73-B7F9-0CD78A1E641E}" srcOrd="11" destOrd="0" presId="urn:microsoft.com/office/officeart/2005/8/layout/radial6"/>
    <dgm:cxn modelId="{10EBD9E8-54DE-42C9-8C6D-5D160C687149}" type="presParOf" srcId="{3425246B-6C85-4EC4-8203-4315FEBB4E60}" destId="{39EF5947-D742-4B79-A431-8CFE6803541D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D62C94-7FAE-4EB9-AEF2-4E6F6C070ACE}">
      <dsp:nvSpPr>
        <dsp:cNvPr id="0" name=""/>
        <dsp:cNvSpPr/>
      </dsp:nvSpPr>
      <dsp:spPr>
        <a:xfrm>
          <a:off x="2721" y="1882837"/>
          <a:ext cx="4379231" cy="21896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700" kern="1200" dirty="0" smtClean="0"/>
            <a:t>uvid u nastavu</a:t>
          </a:r>
          <a:endParaRPr lang="hr-HR" sz="4700" kern="1200" dirty="0"/>
        </a:p>
      </dsp:txBody>
      <dsp:txXfrm>
        <a:off x="66853" y="1946969"/>
        <a:ext cx="4250967" cy="2061351"/>
      </dsp:txXfrm>
    </dsp:sp>
    <dsp:sp modelId="{0C505413-8F6F-49C7-A363-2588E08B8E0D}">
      <dsp:nvSpPr>
        <dsp:cNvPr id="0" name=""/>
        <dsp:cNvSpPr/>
      </dsp:nvSpPr>
      <dsp:spPr>
        <a:xfrm rot="19457599">
          <a:off x="4179191" y="2315039"/>
          <a:ext cx="2157216" cy="66181"/>
        </a:xfrm>
        <a:custGeom>
          <a:avLst/>
          <a:gdLst/>
          <a:ahLst/>
          <a:cxnLst/>
          <a:rect l="0" t="0" r="0" b="0"/>
          <a:pathLst>
            <a:path>
              <a:moveTo>
                <a:pt x="0" y="33090"/>
              </a:moveTo>
              <a:lnTo>
                <a:pt x="2157216" y="330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 dirty="0"/>
        </a:p>
      </dsp:txBody>
      <dsp:txXfrm>
        <a:off x="5203869" y="2294200"/>
        <a:ext cx="107860" cy="107860"/>
      </dsp:txXfrm>
    </dsp:sp>
    <dsp:sp modelId="{D2B4F90D-C2BF-4221-BDC8-134D6B559D21}">
      <dsp:nvSpPr>
        <dsp:cNvPr id="0" name=""/>
        <dsp:cNvSpPr/>
      </dsp:nvSpPr>
      <dsp:spPr>
        <a:xfrm>
          <a:off x="6133646" y="623807"/>
          <a:ext cx="4379231" cy="21896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700" kern="1200" dirty="0" smtClean="0"/>
            <a:t>stručno-pedagoški nadzor</a:t>
          </a:r>
          <a:endParaRPr lang="hr-HR" sz="4700" kern="1200" dirty="0"/>
        </a:p>
      </dsp:txBody>
      <dsp:txXfrm>
        <a:off x="6197778" y="687939"/>
        <a:ext cx="4250967" cy="2061351"/>
      </dsp:txXfrm>
    </dsp:sp>
    <dsp:sp modelId="{94000151-B814-4702-B367-4240A7C30C6F}">
      <dsp:nvSpPr>
        <dsp:cNvPr id="0" name=""/>
        <dsp:cNvSpPr/>
      </dsp:nvSpPr>
      <dsp:spPr>
        <a:xfrm rot="2142401">
          <a:off x="4179191" y="3574068"/>
          <a:ext cx="2157216" cy="66181"/>
        </a:xfrm>
        <a:custGeom>
          <a:avLst/>
          <a:gdLst/>
          <a:ahLst/>
          <a:cxnLst/>
          <a:rect l="0" t="0" r="0" b="0"/>
          <a:pathLst>
            <a:path>
              <a:moveTo>
                <a:pt x="0" y="33090"/>
              </a:moveTo>
              <a:lnTo>
                <a:pt x="2157216" y="330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700" kern="1200" dirty="0"/>
        </a:p>
      </dsp:txBody>
      <dsp:txXfrm>
        <a:off x="5203869" y="3553229"/>
        <a:ext cx="107860" cy="107860"/>
      </dsp:txXfrm>
    </dsp:sp>
    <dsp:sp modelId="{2F0B8492-F638-482A-80CA-5ABF132E21CC}">
      <dsp:nvSpPr>
        <dsp:cNvPr id="0" name=""/>
        <dsp:cNvSpPr/>
      </dsp:nvSpPr>
      <dsp:spPr>
        <a:xfrm>
          <a:off x="6133646" y="3141866"/>
          <a:ext cx="4379231" cy="21896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700" kern="1200" dirty="0" smtClean="0"/>
            <a:t>napredovanje</a:t>
          </a:r>
          <a:endParaRPr lang="hr-HR" sz="4700" kern="1200" dirty="0"/>
        </a:p>
      </dsp:txBody>
      <dsp:txXfrm>
        <a:off x="6197778" y="3205998"/>
        <a:ext cx="4250967" cy="20613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472138-CC7B-495B-9F09-9A3028790C14}">
      <dsp:nvSpPr>
        <dsp:cNvPr id="0" name=""/>
        <dsp:cNvSpPr/>
      </dsp:nvSpPr>
      <dsp:spPr>
        <a:xfrm>
          <a:off x="0" y="240704"/>
          <a:ext cx="11431604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Znanja:</a:t>
          </a:r>
          <a:endParaRPr lang="hr-HR" sz="2200" kern="1200" dirty="0"/>
        </a:p>
      </dsp:txBody>
      <dsp:txXfrm>
        <a:off x="25759" y="266463"/>
        <a:ext cx="11380086" cy="476152"/>
      </dsp:txXfrm>
    </dsp:sp>
    <dsp:sp modelId="{FECBCD21-12AC-4315-A11B-B52F7B295A07}">
      <dsp:nvSpPr>
        <dsp:cNvPr id="0" name=""/>
        <dsp:cNvSpPr/>
      </dsp:nvSpPr>
      <dsp:spPr>
        <a:xfrm>
          <a:off x="0" y="768374"/>
          <a:ext cx="11431604" cy="53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2953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r-HR" sz="1700" b="1" kern="1200" dirty="0" smtClean="0"/>
            <a:t>vrednovanje visokospecijaliziranih znanja u području rada </a:t>
          </a:r>
          <a:r>
            <a:rPr lang="hr-HR" sz="1700" kern="1200" dirty="0" smtClean="0"/>
            <a:t>i/ili učenja od kojih </a:t>
          </a:r>
          <a:r>
            <a:rPr lang="hr-HR" sz="1700" b="1" kern="1200" dirty="0" smtClean="0"/>
            <a:t>su neka na granicama poznatog</a:t>
          </a:r>
          <a:r>
            <a:rPr lang="hr-HR" sz="1700" kern="1200" dirty="0" smtClean="0"/>
            <a:t>, a koja mogu biti temelj za originalno razmišljanje i znanstveno istraživanje te </a:t>
          </a:r>
          <a:r>
            <a:rPr lang="hr-HR" sz="1700" b="1" kern="1200" dirty="0" smtClean="0"/>
            <a:t>povezivanje znanja među različitim područjima</a:t>
          </a:r>
          <a:r>
            <a:rPr lang="hr-HR" sz="1700" kern="1200" dirty="0" smtClean="0"/>
            <a:t>.</a:t>
          </a:r>
          <a:endParaRPr lang="hr-HR" sz="1700" kern="1200" dirty="0"/>
        </a:p>
      </dsp:txBody>
      <dsp:txXfrm>
        <a:off x="0" y="768374"/>
        <a:ext cx="11431604" cy="535095"/>
      </dsp:txXfrm>
    </dsp:sp>
    <dsp:sp modelId="{E3F06C43-17DE-4FB3-A192-4192C5B92505}">
      <dsp:nvSpPr>
        <dsp:cNvPr id="0" name=""/>
        <dsp:cNvSpPr/>
      </dsp:nvSpPr>
      <dsp:spPr>
        <a:xfrm>
          <a:off x="0" y="1303469"/>
          <a:ext cx="11431604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Spoznajne vještine:</a:t>
          </a:r>
          <a:endParaRPr lang="hr-HR" sz="2200" kern="1200" dirty="0"/>
        </a:p>
      </dsp:txBody>
      <dsp:txXfrm>
        <a:off x="25759" y="1329228"/>
        <a:ext cx="11380086" cy="476152"/>
      </dsp:txXfrm>
    </dsp:sp>
    <dsp:sp modelId="{0520A62F-9D00-4CF5-BC86-D50EBF07A28F}">
      <dsp:nvSpPr>
        <dsp:cNvPr id="0" name=""/>
        <dsp:cNvSpPr/>
      </dsp:nvSpPr>
      <dsp:spPr>
        <a:xfrm>
          <a:off x="0" y="1831139"/>
          <a:ext cx="11431604" cy="53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2953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r-HR" sz="1700" b="1" kern="1200" dirty="0" smtClean="0"/>
            <a:t>kritičko vrednovanje i kreativno mišljenje u rješavanju novih i složenih problema</a:t>
          </a:r>
          <a:r>
            <a:rPr lang="hr-HR" sz="1700" kern="1200" dirty="0" smtClean="0"/>
            <a:t>, potrebno kao osnova za razvoj novog znanja i povezivanje znanja u pojedinim područjima u nepredvidivim uvjetima.</a:t>
          </a:r>
          <a:endParaRPr lang="hr-HR" sz="1700" kern="1200" dirty="0"/>
        </a:p>
      </dsp:txBody>
      <dsp:txXfrm>
        <a:off x="0" y="1831139"/>
        <a:ext cx="11431604" cy="535095"/>
      </dsp:txXfrm>
    </dsp:sp>
    <dsp:sp modelId="{8B6C7FF6-E3B5-412C-B203-31569F76B9E8}">
      <dsp:nvSpPr>
        <dsp:cNvPr id="0" name=""/>
        <dsp:cNvSpPr/>
      </dsp:nvSpPr>
      <dsp:spPr>
        <a:xfrm>
          <a:off x="0" y="2366234"/>
          <a:ext cx="11431604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err="1" smtClean="0"/>
            <a:t>Psihomotoričke</a:t>
          </a:r>
          <a:r>
            <a:rPr lang="hr-HR" sz="2200" kern="1200" dirty="0" smtClean="0"/>
            <a:t> vještine:</a:t>
          </a:r>
          <a:endParaRPr lang="hr-HR" sz="2200" kern="1200" dirty="0"/>
        </a:p>
      </dsp:txBody>
      <dsp:txXfrm>
        <a:off x="25759" y="2391993"/>
        <a:ext cx="11380086" cy="476152"/>
      </dsp:txXfrm>
    </dsp:sp>
    <dsp:sp modelId="{2CCF151C-3CB9-49AD-BA1B-5BFD5B38533D}">
      <dsp:nvSpPr>
        <dsp:cNvPr id="0" name=""/>
        <dsp:cNvSpPr/>
      </dsp:nvSpPr>
      <dsp:spPr>
        <a:xfrm>
          <a:off x="0" y="2893904"/>
          <a:ext cx="11431604" cy="53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2953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r-HR" sz="1700" b="1" kern="1200" dirty="0" smtClean="0"/>
            <a:t>izvođenje složenih radnji te primjena složenih metoda</a:t>
          </a:r>
          <a:r>
            <a:rPr lang="hr-HR" sz="1700" kern="1200" dirty="0" smtClean="0"/>
            <a:t>, instrumenata, alata i materijala te </a:t>
          </a:r>
          <a:r>
            <a:rPr lang="hr-HR" sz="1700" b="1" kern="1200" dirty="0" smtClean="0"/>
            <a:t>izrada</a:t>
          </a:r>
          <a:r>
            <a:rPr lang="hr-HR" sz="1700" kern="1200" dirty="0" smtClean="0"/>
            <a:t> instrumenata, alata i </a:t>
          </a:r>
          <a:r>
            <a:rPr lang="hr-HR" sz="1700" b="1" kern="1200" dirty="0" smtClean="0"/>
            <a:t>materijala</a:t>
          </a:r>
          <a:r>
            <a:rPr lang="hr-HR" sz="1700" kern="1200" dirty="0" smtClean="0"/>
            <a:t> u istraživanjima i inovativnom procesu i prilagodba složenih metoda.</a:t>
          </a:r>
          <a:endParaRPr lang="hr-HR" sz="1700" kern="1200" dirty="0"/>
        </a:p>
      </dsp:txBody>
      <dsp:txXfrm>
        <a:off x="0" y="2893904"/>
        <a:ext cx="11431604" cy="535095"/>
      </dsp:txXfrm>
    </dsp:sp>
    <dsp:sp modelId="{01D3CE94-07D9-4348-8F6A-211CFA89B118}">
      <dsp:nvSpPr>
        <dsp:cNvPr id="0" name=""/>
        <dsp:cNvSpPr/>
      </dsp:nvSpPr>
      <dsp:spPr>
        <a:xfrm>
          <a:off x="0" y="3429000"/>
          <a:ext cx="11431604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smtClean="0"/>
            <a:t>Socijalne vještine:</a:t>
          </a:r>
          <a:endParaRPr lang="hr-HR" sz="2200" kern="1200" dirty="0"/>
        </a:p>
      </dsp:txBody>
      <dsp:txXfrm>
        <a:off x="25759" y="3454759"/>
        <a:ext cx="11380086" cy="476152"/>
      </dsp:txXfrm>
    </dsp:sp>
    <dsp:sp modelId="{B4E6613F-AE44-4585-99A5-493BB84F873B}">
      <dsp:nvSpPr>
        <dsp:cNvPr id="0" name=""/>
        <dsp:cNvSpPr/>
      </dsp:nvSpPr>
      <dsp:spPr>
        <a:xfrm>
          <a:off x="0" y="3956670"/>
          <a:ext cx="11431604" cy="53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2953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r-HR" sz="1700" b="1" kern="1200" dirty="0" smtClean="0"/>
            <a:t>upravljanje i vođenje složenom komunikacijom, interakcijama s drugima te procesom suradnje u različitim društvenim skupinama </a:t>
          </a:r>
          <a:r>
            <a:rPr lang="hr-HR" sz="1700" b="1" u="sng" kern="1200" dirty="0" smtClean="0"/>
            <a:t>u nepredvidivim socijalnim situacijama</a:t>
          </a:r>
          <a:r>
            <a:rPr lang="hr-HR" sz="1700" kern="1200" dirty="0" smtClean="0"/>
            <a:t>.</a:t>
          </a:r>
          <a:endParaRPr lang="hr-HR" sz="1700" kern="1200" dirty="0"/>
        </a:p>
      </dsp:txBody>
      <dsp:txXfrm>
        <a:off x="0" y="3956670"/>
        <a:ext cx="11431604" cy="535095"/>
      </dsp:txXfrm>
    </dsp:sp>
    <dsp:sp modelId="{AA82DA1E-2FD4-44C8-8EE3-53D3D8A73C4F}">
      <dsp:nvSpPr>
        <dsp:cNvPr id="0" name=""/>
        <dsp:cNvSpPr/>
      </dsp:nvSpPr>
      <dsp:spPr>
        <a:xfrm>
          <a:off x="0" y="4491765"/>
          <a:ext cx="11431604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smtClean="0"/>
            <a:t>Samostalnost:</a:t>
          </a:r>
          <a:endParaRPr lang="hr-HR" sz="2200" kern="1200" dirty="0"/>
        </a:p>
      </dsp:txBody>
      <dsp:txXfrm>
        <a:off x="25759" y="4517524"/>
        <a:ext cx="11380086" cy="476152"/>
      </dsp:txXfrm>
    </dsp:sp>
    <dsp:sp modelId="{E54B9C7A-2B9A-4BED-98F2-FFBB67A6F263}">
      <dsp:nvSpPr>
        <dsp:cNvPr id="0" name=""/>
        <dsp:cNvSpPr/>
      </dsp:nvSpPr>
      <dsp:spPr>
        <a:xfrm>
          <a:off x="0" y="5019435"/>
          <a:ext cx="11431604" cy="53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2953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r-HR" sz="1700" b="1" kern="1200" dirty="0" smtClean="0"/>
            <a:t>upravljanje i vođenje razvojnih aktivnosti u nepredvidivim uvjetima okruženja i donošenje odluka u uvjetima </a:t>
          </a:r>
          <a:r>
            <a:rPr lang="hr-HR" sz="1700" b="1" u="sng" kern="1200" dirty="0" smtClean="0"/>
            <a:t>nesigurnosti</a:t>
          </a:r>
          <a:r>
            <a:rPr lang="hr-HR" sz="1700" kern="1200" dirty="0" smtClean="0"/>
            <a:t>.</a:t>
          </a:r>
          <a:endParaRPr lang="hr-HR" sz="1700" kern="1200" dirty="0"/>
        </a:p>
      </dsp:txBody>
      <dsp:txXfrm>
        <a:off x="0" y="5019435"/>
        <a:ext cx="11431604" cy="535095"/>
      </dsp:txXfrm>
    </dsp:sp>
    <dsp:sp modelId="{D979C330-40DC-45C0-9AC8-19B4698D2DA5}">
      <dsp:nvSpPr>
        <dsp:cNvPr id="0" name=""/>
        <dsp:cNvSpPr/>
      </dsp:nvSpPr>
      <dsp:spPr>
        <a:xfrm>
          <a:off x="0" y="5554530"/>
          <a:ext cx="11431604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smtClean="0"/>
            <a:t>Odgovornost:</a:t>
          </a:r>
          <a:endParaRPr lang="hr-HR" sz="2200" kern="1200" dirty="0"/>
        </a:p>
      </dsp:txBody>
      <dsp:txXfrm>
        <a:off x="25759" y="5580289"/>
        <a:ext cx="11380086" cy="476152"/>
      </dsp:txXfrm>
    </dsp:sp>
    <dsp:sp modelId="{30663B1A-5F5F-466C-9E61-263FF54CDD05}">
      <dsp:nvSpPr>
        <dsp:cNvPr id="0" name=""/>
        <dsp:cNvSpPr/>
      </dsp:nvSpPr>
      <dsp:spPr>
        <a:xfrm>
          <a:off x="0" y="6082200"/>
          <a:ext cx="11431604" cy="53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2953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r-HR" sz="1700" b="1" kern="1200" dirty="0" smtClean="0"/>
            <a:t>preuzimanje osobne i timske odgovornosti za strateško odlučivanje i uspješno provođenje i izvršenje zadataka </a:t>
          </a:r>
          <a:r>
            <a:rPr lang="hr-HR" sz="1700" b="1" u="sng" kern="1200" dirty="0" smtClean="0"/>
            <a:t>u nepredvidivim uvjetima </a:t>
          </a:r>
          <a:r>
            <a:rPr lang="hr-HR" sz="1700" b="1" kern="1200" dirty="0" smtClean="0"/>
            <a:t>te društvene i etičke odgovornosti tijekom izvršenja zadataka i posljedica rezultata tih zadataka</a:t>
          </a:r>
          <a:r>
            <a:rPr lang="hr-HR" sz="1700" kern="1200" dirty="0" smtClean="0"/>
            <a:t>.</a:t>
          </a:r>
          <a:endParaRPr lang="hr-HR" sz="1700" kern="1200" dirty="0"/>
        </a:p>
      </dsp:txBody>
      <dsp:txXfrm>
        <a:off x="0" y="6082200"/>
        <a:ext cx="11431604" cy="5350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7A2CC-FD64-4C4E-A7E7-776C323AB35B}">
      <dsp:nvSpPr>
        <dsp:cNvPr id="0" name=""/>
        <dsp:cNvSpPr/>
      </dsp:nvSpPr>
      <dsp:spPr>
        <a:xfrm>
          <a:off x="2223059" y="2743200"/>
          <a:ext cx="599682" cy="22853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9841" y="0"/>
              </a:lnTo>
              <a:lnTo>
                <a:pt x="299841" y="2285374"/>
              </a:lnTo>
              <a:lnTo>
                <a:pt x="599682" y="22853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800" kern="1200"/>
        </a:p>
      </dsp:txBody>
      <dsp:txXfrm>
        <a:off x="2463832" y="3826818"/>
        <a:ext cx="118137" cy="118137"/>
      </dsp:txXfrm>
    </dsp:sp>
    <dsp:sp modelId="{6B6944E6-D60D-41C7-9F28-8A040986B407}">
      <dsp:nvSpPr>
        <dsp:cNvPr id="0" name=""/>
        <dsp:cNvSpPr/>
      </dsp:nvSpPr>
      <dsp:spPr>
        <a:xfrm>
          <a:off x="2223059" y="2743200"/>
          <a:ext cx="599682" cy="1142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9841" y="0"/>
              </a:lnTo>
              <a:lnTo>
                <a:pt x="299841" y="1142687"/>
              </a:lnTo>
              <a:lnTo>
                <a:pt x="599682" y="11426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/>
        </a:p>
      </dsp:txBody>
      <dsp:txXfrm>
        <a:off x="2490638" y="3282281"/>
        <a:ext cx="64524" cy="64524"/>
      </dsp:txXfrm>
    </dsp:sp>
    <dsp:sp modelId="{8CF6B825-73F1-4701-9477-FEEC50EE9BEE}">
      <dsp:nvSpPr>
        <dsp:cNvPr id="0" name=""/>
        <dsp:cNvSpPr/>
      </dsp:nvSpPr>
      <dsp:spPr>
        <a:xfrm>
          <a:off x="2223059" y="2697480"/>
          <a:ext cx="59968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99682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/>
        </a:p>
      </dsp:txBody>
      <dsp:txXfrm>
        <a:off x="2507908" y="2728207"/>
        <a:ext cx="29984" cy="29984"/>
      </dsp:txXfrm>
    </dsp:sp>
    <dsp:sp modelId="{3981048C-BBD9-4B91-A3F6-514B2AE4C12A}">
      <dsp:nvSpPr>
        <dsp:cNvPr id="0" name=""/>
        <dsp:cNvSpPr/>
      </dsp:nvSpPr>
      <dsp:spPr>
        <a:xfrm>
          <a:off x="5831798" y="1554792"/>
          <a:ext cx="58903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89038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/>
        </a:p>
      </dsp:txBody>
      <dsp:txXfrm>
        <a:off x="6111591" y="1585786"/>
        <a:ext cx="29451" cy="29451"/>
      </dsp:txXfrm>
    </dsp:sp>
    <dsp:sp modelId="{F4777B31-5C33-4D07-A1A0-56C325AA3C29}">
      <dsp:nvSpPr>
        <dsp:cNvPr id="0" name=""/>
        <dsp:cNvSpPr/>
      </dsp:nvSpPr>
      <dsp:spPr>
        <a:xfrm>
          <a:off x="2223059" y="1600512"/>
          <a:ext cx="610326" cy="1142687"/>
        </a:xfrm>
        <a:custGeom>
          <a:avLst/>
          <a:gdLst/>
          <a:ahLst/>
          <a:cxnLst/>
          <a:rect l="0" t="0" r="0" b="0"/>
          <a:pathLst>
            <a:path>
              <a:moveTo>
                <a:pt x="0" y="1142687"/>
              </a:moveTo>
              <a:lnTo>
                <a:pt x="305163" y="1142687"/>
              </a:lnTo>
              <a:lnTo>
                <a:pt x="305163" y="0"/>
              </a:lnTo>
              <a:lnTo>
                <a:pt x="61032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/>
        </a:p>
      </dsp:txBody>
      <dsp:txXfrm>
        <a:off x="2495836" y="2139469"/>
        <a:ext cx="64773" cy="64773"/>
      </dsp:txXfrm>
    </dsp:sp>
    <dsp:sp modelId="{6967438A-C6B7-4577-8D9E-95D106C6F5C1}">
      <dsp:nvSpPr>
        <dsp:cNvPr id="0" name=""/>
        <dsp:cNvSpPr/>
      </dsp:nvSpPr>
      <dsp:spPr>
        <a:xfrm>
          <a:off x="2223059" y="457825"/>
          <a:ext cx="599682" cy="2285374"/>
        </a:xfrm>
        <a:custGeom>
          <a:avLst/>
          <a:gdLst/>
          <a:ahLst/>
          <a:cxnLst/>
          <a:rect l="0" t="0" r="0" b="0"/>
          <a:pathLst>
            <a:path>
              <a:moveTo>
                <a:pt x="0" y="2285374"/>
              </a:moveTo>
              <a:lnTo>
                <a:pt x="299841" y="2285374"/>
              </a:lnTo>
              <a:lnTo>
                <a:pt x="299841" y="0"/>
              </a:lnTo>
              <a:lnTo>
                <a:pt x="59968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800" kern="1200"/>
        </a:p>
      </dsp:txBody>
      <dsp:txXfrm>
        <a:off x="2463832" y="1541443"/>
        <a:ext cx="118137" cy="118137"/>
      </dsp:txXfrm>
    </dsp:sp>
    <dsp:sp modelId="{D5BA6264-4ED0-4FEB-8096-47524583287D}">
      <dsp:nvSpPr>
        <dsp:cNvPr id="0" name=""/>
        <dsp:cNvSpPr/>
      </dsp:nvSpPr>
      <dsp:spPr>
        <a:xfrm rot="16200000">
          <a:off x="-639673" y="2286125"/>
          <a:ext cx="4811315" cy="9141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6000" kern="1200" dirty="0" smtClean="0"/>
            <a:t>Napredovanje</a:t>
          </a:r>
          <a:endParaRPr lang="hr-HR" sz="6000" kern="1200" dirty="0"/>
        </a:p>
      </dsp:txBody>
      <dsp:txXfrm>
        <a:off x="-639673" y="2286125"/>
        <a:ext cx="4811315" cy="914149"/>
      </dsp:txXfrm>
    </dsp:sp>
    <dsp:sp modelId="{465254B4-69CF-4C2C-9D71-9B563DEB3845}">
      <dsp:nvSpPr>
        <dsp:cNvPr id="0" name=""/>
        <dsp:cNvSpPr/>
      </dsp:nvSpPr>
      <dsp:spPr>
        <a:xfrm>
          <a:off x="2822742" y="750"/>
          <a:ext cx="2998411" cy="9141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Zahtjev</a:t>
          </a:r>
          <a:endParaRPr lang="hr-HR" sz="2100" kern="1200" dirty="0"/>
        </a:p>
      </dsp:txBody>
      <dsp:txXfrm>
        <a:off x="2822742" y="750"/>
        <a:ext cx="2998411" cy="914149"/>
      </dsp:txXfrm>
    </dsp:sp>
    <dsp:sp modelId="{A3FAB684-E54F-4A79-86CB-F32AA3E999F0}">
      <dsp:nvSpPr>
        <dsp:cNvPr id="0" name=""/>
        <dsp:cNvSpPr/>
      </dsp:nvSpPr>
      <dsp:spPr>
        <a:xfrm>
          <a:off x="2833386" y="1143437"/>
          <a:ext cx="2998411" cy="9141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sz="2100" kern="1200" dirty="0" smtClean="0"/>
            <a:t>Dodatni podaci</a:t>
          </a:r>
          <a:endParaRPr lang="hr-HR" sz="2100" kern="1200" dirty="0"/>
        </a:p>
      </dsp:txBody>
      <dsp:txXfrm>
        <a:off x="2833386" y="1143437"/>
        <a:ext cx="2998411" cy="914149"/>
      </dsp:txXfrm>
    </dsp:sp>
    <dsp:sp modelId="{309627B0-7BE6-427A-BC0E-8EB034B8E784}">
      <dsp:nvSpPr>
        <dsp:cNvPr id="0" name=""/>
        <dsp:cNvSpPr/>
      </dsp:nvSpPr>
      <dsp:spPr>
        <a:xfrm>
          <a:off x="6420836" y="1143437"/>
          <a:ext cx="2998411" cy="9141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Izgled priloga (čitljivost, orijentacija i </a:t>
          </a:r>
          <a:r>
            <a:rPr lang="hr-HR" sz="2100" kern="1200" dirty="0" err="1" smtClean="0"/>
            <a:t>sl</a:t>
          </a:r>
          <a:r>
            <a:rPr lang="hr-HR" sz="2100" kern="1200" dirty="0" smtClean="0"/>
            <a:t>)</a:t>
          </a:r>
          <a:endParaRPr lang="hr-HR" sz="2100" kern="1200" dirty="0"/>
        </a:p>
      </dsp:txBody>
      <dsp:txXfrm>
        <a:off x="6420836" y="1143437"/>
        <a:ext cx="2998411" cy="914149"/>
      </dsp:txXfrm>
    </dsp:sp>
    <dsp:sp modelId="{C6225533-26AC-4BD6-A251-E4F90654737C}">
      <dsp:nvSpPr>
        <dsp:cNvPr id="0" name=""/>
        <dsp:cNvSpPr/>
      </dsp:nvSpPr>
      <dsp:spPr>
        <a:xfrm>
          <a:off x="2822742" y="2286125"/>
          <a:ext cx="2998411" cy="9141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IZRADITI pregled bodovanja (za što predlaže bodove)</a:t>
          </a:r>
          <a:endParaRPr lang="hr-HR" sz="2100" kern="1200" dirty="0"/>
        </a:p>
      </dsp:txBody>
      <dsp:txXfrm>
        <a:off x="2822742" y="2286125"/>
        <a:ext cx="2998411" cy="914149"/>
      </dsp:txXfrm>
    </dsp:sp>
    <dsp:sp modelId="{17CE2328-EA95-4DA3-849B-7975D1132C65}">
      <dsp:nvSpPr>
        <dsp:cNvPr id="0" name=""/>
        <dsp:cNvSpPr/>
      </dsp:nvSpPr>
      <dsp:spPr>
        <a:xfrm>
          <a:off x="2822742" y="3428812"/>
          <a:ext cx="2998411" cy="9141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Individualno usavršavanje (literatura, dokumentarni program, izložbe)</a:t>
          </a:r>
          <a:endParaRPr lang="hr-HR" sz="2100" kern="1200" dirty="0"/>
        </a:p>
      </dsp:txBody>
      <dsp:txXfrm>
        <a:off x="2822742" y="3428812"/>
        <a:ext cx="2998411" cy="914149"/>
      </dsp:txXfrm>
    </dsp:sp>
    <dsp:sp modelId="{D3E67AF6-FD73-4AB0-B2FC-1E518AB18D8A}">
      <dsp:nvSpPr>
        <dsp:cNvPr id="0" name=""/>
        <dsp:cNvSpPr/>
      </dsp:nvSpPr>
      <dsp:spPr>
        <a:xfrm>
          <a:off x="2822742" y="4571499"/>
          <a:ext cx="2998411" cy="9141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Ostale stručne aktivnosti koje se ne boduju</a:t>
          </a:r>
          <a:endParaRPr lang="hr-HR" sz="2100" kern="1200" dirty="0"/>
        </a:p>
      </dsp:txBody>
      <dsp:txXfrm>
        <a:off x="2822742" y="4571499"/>
        <a:ext cx="2998411" cy="9141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EF5947-D742-4B79-A431-8CFE6803541D}">
      <dsp:nvSpPr>
        <dsp:cNvPr id="0" name=""/>
        <dsp:cNvSpPr/>
      </dsp:nvSpPr>
      <dsp:spPr>
        <a:xfrm>
          <a:off x="3583891" y="241196"/>
          <a:ext cx="3347816" cy="3347816"/>
        </a:xfrm>
        <a:prstGeom prst="blockArc">
          <a:avLst>
            <a:gd name="adj1" fmla="val 10800000"/>
            <a:gd name="adj2" fmla="val 162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D2AF34-C50C-492E-B957-366A892460B9}">
      <dsp:nvSpPr>
        <dsp:cNvPr id="0" name=""/>
        <dsp:cNvSpPr/>
      </dsp:nvSpPr>
      <dsp:spPr>
        <a:xfrm>
          <a:off x="3583891" y="241196"/>
          <a:ext cx="3347816" cy="3347816"/>
        </a:xfrm>
        <a:prstGeom prst="blockArc">
          <a:avLst>
            <a:gd name="adj1" fmla="val 5400000"/>
            <a:gd name="adj2" fmla="val 108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DE008F-4590-4445-B99B-535FFB563902}">
      <dsp:nvSpPr>
        <dsp:cNvPr id="0" name=""/>
        <dsp:cNvSpPr/>
      </dsp:nvSpPr>
      <dsp:spPr>
        <a:xfrm>
          <a:off x="3583891" y="241196"/>
          <a:ext cx="3347816" cy="3347816"/>
        </a:xfrm>
        <a:prstGeom prst="blockArc">
          <a:avLst>
            <a:gd name="adj1" fmla="val 0"/>
            <a:gd name="adj2" fmla="val 54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49BAD5-7236-4961-9BEB-2CD54FA0AA85}">
      <dsp:nvSpPr>
        <dsp:cNvPr id="0" name=""/>
        <dsp:cNvSpPr/>
      </dsp:nvSpPr>
      <dsp:spPr>
        <a:xfrm>
          <a:off x="3583891" y="241196"/>
          <a:ext cx="3347816" cy="3347816"/>
        </a:xfrm>
        <a:prstGeom prst="blockArc">
          <a:avLst>
            <a:gd name="adj1" fmla="val 16200000"/>
            <a:gd name="adj2" fmla="val 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36DE2D-8C8E-48E8-845C-BBEAB9CC9118}">
      <dsp:nvSpPr>
        <dsp:cNvPr id="0" name=""/>
        <dsp:cNvSpPr/>
      </dsp:nvSpPr>
      <dsp:spPr>
        <a:xfrm>
          <a:off x="4487614" y="1144919"/>
          <a:ext cx="1540371" cy="15403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5200" kern="1200" dirty="0" err="1" smtClean="0"/>
            <a:t>CILj</a:t>
          </a:r>
          <a:endParaRPr lang="hr-HR" sz="5200" kern="1200" dirty="0"/>
        </a:p>
      </dsp:txBody>
      <dsp:txXfrm>
        <a:off x="4713196" y="1370501"/>
        <a:ext cx="1089207" cy="1089207"/>
      </dsp:txXfrm>
    </dsp:sp>
    <dsp:sp modelId="{0E06F254-8BE1-4701-BBE6-768CDF5BA988}">
      <dsp:nvSpPr>
        <dsp:cNvPr id="0" name=""/>
        <dsp:cNvSpPr/>
      </dsp:nvSpPr>
      <dsp:spPr>
        <a:xfrm>
          <a:off x="4718670" y="262012"/>
          <a:ext cx="1078259" cy="36003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 dirty="0"/>
        </a:p>
      </dsp:txBody>
      <dsp:txXfrm>
        <a:off x="4876577" y="267285"/>
        <a:ext cx="762445" cy="25457"/>
      </dsp:txXfrm>
    </dsp:sp>
    <dsp:sp modelId="{4F19C087-02E4-43A4-9501-F8104C61CC54}">
      <dsp:nvSpPr>
        <dsp:cNvPr id="0" name=""/>
        <dsp:cNvSpPr/>
      </dsp:nvSpPr>
      <dsp:spPr>
        <a:xfrm>
          <a:off x="6353761" y="1375974"/>
          <a:ext cx="1078259" cy="10782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Koncept I reda</a:t>
          </a:r>
          <a:endParaRPr lang="hr-HR" sz="1700" kern="1200" dirty="0"/>
        </a:p>
      </dsp:txBody>
      <dsp:txXfrm>
        <a:off x="6511668" y="1533881"/>
        <a:ext cx="762445" cy="762445"/>
      </dsp:txXfrm>
    </dsp:sp>
    <dsp:sp modelId="{73139BF9-4EC0-40CA-B339-5E83EA4CF414}">
      <dsp:nvSpPr>
        <dsp:cNvPr id="0" name=""/>
        <dsp:cNvSpPr/>
      </dsp:nvSpPr>
      <dsp:spPr>
        <a:xfrm>
          <a:off x="4718670" y="3011066"/>
          <a:ext cx="1078259" cy="10782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Ishod</a:t>
          </a:r>
          <a:endParaRPr lang="hr-HR" sz="1700" kern="1200" dirty="0"/>
        </a:p>
      </dsp:txBody>
      <dsp:txXfrm>
        <a:off x="4876577" y="3168973"/>
        <a:ext cx="762445" cy="762445"/>
      </dsp:txXfrm>
    </dsp:sp>
    <dsp:sp modelId="{C948FBA4-EDF7-4080-84AE-47E0597D626B}">
      <dsp:nvSpPr>
        <dsp:cNvPr id="0" name=""/>
        <dsp:cNvSpPr/>
      </dsp:nvSpPr>
      <dsp:spPr>
        <a:xfrm>
          <a:off x="3083579" y="1375974"/>
          <a:ext cx="1078259" cy="10782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Koncept I reda</a:t>
          </a:r>
          <a:endParaRPr lang="hr-HR" sz="1700" kern="1200" dirty="0"/>
        </a:p>
      </dsp:txBody>
      <dsp:txXfrm>
        <a:off x="3241486" y="1533881"/>
        <a:ext cx="762445" cy="7624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C279F-9AD8-4055-8AAE-286196D23728}" type="datetimeFigureOut">
              <a:rPr lang="hr-HR" smtClean="0"/>
              <a:t>2.3.2023.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A9E5C-A972-409D-A2A7-4F98B03B08B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257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61EA-90A0-4040-BCB6-5059C84F40B6}" type="datetimeFigureOut">
              <a:rPr lang="hr-HR" smtClean="0"/>
              <a:t>2.3.2023.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8D08-E5D8-4539-AD33-210BD6BE20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0713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61EA-90A0-4040-BCB6-5059C84F40B6}" type="datetimeFigureOut">
              <a:rPr lang="hr-HR" smtClean="0"/>
              <a:t>2.3.2023.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8D08-E5D8-4539-AD33-210BD6BE20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2960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61EA-90A0-4040-BCB6-5059C84F40B6}" type="datetimeFigureOut">
              <a:rPr lang="hr-HR" smtClean="0"/>
              <a:t>2.3.2023.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8D08-E5D8-4539-AD33-210BD6BE20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245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61EA-90A0-4040-BCB6-5059C84F40B6}" type="datetimeFigureOut">
              <a:rPr lang="hr-HR" smtClean="0"/>
              <a:t>2.3.2023.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8D08-E5D8-4539-AD33-210BD6BE20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4221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61EA-90A0-4040-BCB6-5059C84F40B6}" type="datetimeFigureOut">
              <a:rPr lang="hr-HR" smtClean="0"/>
              <a:t>2.3.2023.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8D08-E5D8-4539-AD33-210BD6BE20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041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61EA-90A0-4040-BCB6-5059C84F40B6}" type="datetimeFigureOut">
              <a:rPr lang="hr-HR" smtClean="0"/>
              <a:t>2.3.2023.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8D08-E5D8-4539-AD33-210BD6BE20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6484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61EA-90A0-4040-BCB6-5059C84F40B6}" type="datetimeFigureOut">
              <a:rPr lang="hr-HR" smtClean="0"/>
              <a:t>2.3.2023.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8D08-E5D8-4539-AD33-210BD6BE20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081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61EA-90A0-4040-BCB6-5059C84F40B6}" type="datetimeFigureOut">
              <a:rPr lang="hr-HR" smtClean="0"/>
              <a:t>2.3.2023.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8D08-E5D8-4539-AD33-210BD6BE20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002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61EA-90A0-4040-BCB6-5059C84F40B6}" type="datetimeFigureOut">
              <a:rPr lang="hr-HR" smtClean="0"/>
              <a:t>2.3.2023.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8D08-E5D8-4539-AD33-210BD6BE20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928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61EA-90A0-4040-BCB6-5059C84F40B6}" type="datetimeFigureOut">
              <a:rPr lang="hr-HR" smtClean="0"/>
              <a:t>2.3.2023.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8D08-E5D8-4539-AD33-210BD6BE20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5204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61EA-90A0-4040-BCB6-5059C84F40B6}" type="datetimeFigureOut">
              <a:rPr lang="hr-HR" smtClean="0"/>
              <a:t>2.3.2023.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8D08-E5D8-4539-AD33-210BD6BE20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793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A61EA-90A0-4040-BCB6-5059C84F40B6}" type="datetimeFigureOut">
              <a:rPr lang="hr-HR" smtClean="0"/>
              <a:t>2.3.2023.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98D08-E5D8-4539-AD33-210BD6BE20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818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Pogreške uočene analizom nastave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Preporuke za organizaciju nastave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0642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izvedbeni program </a:t>
            </a:r>
            <a:r>
              <a:rPr lang="hr-HR" dirty="0" err="1" smtClean="0"/>
              <a:t>kurikul</a:t>
            </a:r>
            <a:r>
              <a:rPr lang="hr-HR" dirty="0" smtClean="0"/>
              <a:t>(um)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služi učitelju da planira što će i kako će poučavati</a:t>
            </a:r>
          </a:p>
          <a:p>
            <a:r>
              <a:rPr lang="hr-HR" dirty="0" smtClean="0"/>
              <a:t>zamjeni da zna gdje nastaviti</a:t>
            </a:r>
          </a:p>
          <a:p>
            <a:r>
              <a:rPr lang="hr-HR" dirty="0" smtClean="0"/>
              <a:t>BITNO:</a:t>
            </a:r>
          </a:p>
          <a:p>
            <a:pPr lvl="1"/>
            <a:r>
              <a:rPr lang="hr-HR" dirty="0" smtClean="0"/>
              <a:t>znanja </a:t>
            </a:r>
          </a:p>
          <a:p>
            <a:pPr lvl="1"/>
            <a:r>
              <a:rPr lang="hr-HR" dirty="0" smtClean="0"/>
              <a:t>vještine </a:t>
            </a:r>
          </a:p>
          <a:p>
            <a:pPr lvl="1"/>
            <a:r>
              <a:rPr lang="hr-HR" dirty="0" smtClean="0"/>
              <a:t>način provjere</a:t>
            </a:r>
          </a:p>
          <a:p>
            <a:pPr marL="0" indent="0">
              <a:buNone/>
            </a:pPr>
            <a:r>
              <a:rPr lang="hr-HR" dirty="0" smtClean="0"/>
              <a:t>Učitelj određuje u kojoj formi će ga izraditi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9010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1362075"/>
            <a:ext cx="5157787" cy="2524125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1690689"/>
            <a:ext cx="5183188" cy="2040064"/>
          </a:xfrm>
        </p:spPr>
        <p:txBody>
          <a:bodyPr>
            <a:normAutofit/>
          </a:bodyPr>
          <a:lstStyle/>
          <a:p>
            <a:endParaRPr lang="hr-HR" dirty="0"/>
          </a:p>
        </p:txBody>
      </p:sp>
      <p:graphicFrame>
        <p:nvGraphicFramePr>
          <p:cNvPr id="3" name="Tablic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472426"/>
              </p:ext>
            </p:extLst>
          </p:nvPr>
        </p:nvGraphicFramePr>
        <p:xfrm>
          <a:off x="669942" y="155448"/>
          <a:ext cx="11004516" cy="4920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8172">
                  <a:extLst>
                    <a:ext uri="{9D8B030D-6E8A-4147-A177-3AD203B41FA5}">
                      <a16:colId xmlns:a16="http://schemas.microsoft.com/office/drawing/2014/main" val="241880358"/>
                    </a:ext>
                  </a:extLst>
                </a:gridCol>
                <a:gridCol w="3668172">
                  <a:extLst>
                    <a:ext uri="{9D8B030D-6E8A-4147-A177-3AD203B41FA5}">
                      <a16:colId xmlns:a16="http://schemas.microsoft.com/office/drawing/2014/main" val="1087476575"/>
                    </a:ext>
                  </a:extLst>
                </a:gridCol>
                <a:gridCol w="3668172">
                  <a:extLst>
                    <a:ext uri="{9D8B030D-6E8A-4147-A177-3AD203B41FA5}">
                      <a16:colId xmlns:a16="http://schemas.microsoft.com/office/drawing/2014/main" val="1799350051"/>
                    </a:ext>
                  </a:extLst>
                </a:gridCol>
              </a:tblGrid>
              <a:tr h="394063">
                <a:tc gridSpan="2"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vještine</a:t>
                      </a:r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procedure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861841"/>
                  </a:ext>
                </a:extLst>
              </a:tr>
              <a:tr h="411335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OŠ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SŠ</a:t>
                      </a:r>
                      <a:endParaRPr lang="hr-H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634012"/>
                  </a:ext>
                </a:extLst>
              </a:tr>
              <a:tr h="411335">
                <a:tc>
                  <a:txBody>
                    <a:bodyPr/>
                    <a:lstStyle/>
                    <a:p>
                      <a:r>
                        <a:rPr lang="hr-HR" dirty="0" smtClean="0"/>
                        <a:t>čitanje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organiziranje znanja za njegovu upotrebu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znanje</a:t>
                      </a:r>
                      <a:r>
                        <a:rPr lang="hr-HR" baseline="0" dirty="0" smtClean="0"/>
                        <a:t> procedure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009676"/>
                  </a:ext>
                </a:extLst>
              </a:tr>
              <a:tr h="411335">
                <a:tc>
                  <a:txBody>
                    <a:bodyPr/>
                    <a:lstStyle/>
                    <a:p>
                      <a:r>
                        <a:rPr lang="hr-HR" dirty="0" smtClean="0"/>
                        <a:t>pisanje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Organizacija</a:t>
                      </a:r>
                      <a:r>
                        <a:rPr lang="hr-HR" baseline="0" dirty="0" smtClean="0"/>
                        <a:t> i pamćenje:</a:t>
                      </a:r>
                      <a:endParaRPr lang="hr-HR" dirty="0" smtClean="0"/>
                    </a:p>
                    <a:p>
                      <a:pPr lvl="1"/>
                      <a:r>
                        <a:rPr lang="hr-HR" dirty="0" smtClean="0"/>
                        <a:t>činjenice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kako učenik radi s njima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114023"/>
                  </a:ext>
                </a:extLst>
              </a:tr>
              <a:tr h="411335">
                <a:tc>
                  <a:txBody>
                    <a:bodyPr/>
                    <a:lstStyle/>
                    <a:p>
                      <a:r>
                        <a:rPr lang="hr-HR" dirty="0" smtClean="0"/>
                        <a:t>slika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složeni pojmovi (koncepti)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rezultat rada po proceduri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154520"/>
                  </a:ext>
                </a:extLst>
              </a:tr>
              <a:tr h="411335">
                <a:tc>
                  <a:txBody>
                    <a:bodyPr/>
                    <a:lstStyle/>
                    <a:p>
                      <a:r>
                        <a:rPr lang="hr-HR" dirty="0" smtClean="0"/>
                        <a:t>karta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povijesni zakoni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656402"/>
                  </a:ext>
                </a:extLst>
              </a:tr>
              <a:tr h="411335">
                <a:tc>
                  <a:txBody>
                    <a:bodyPr/>
                    <a:lstStyle/>
                    <a:p>
                      <a:r>
                        <a:rPr lang="hr-HR" dirty="0" smtClean="0"/>
                        <a:t>Kronologija: crta i lenta vremena</a:t>
                      </a:r>
                    </a:p>
                    <a:p>
                      <a:r>
                        <a:rPr lang="hr-HR" dirty="0" smtClean="0"/>
                        <a:t>                      </a:t>
                      </a:r>
                      <a:r>
                        <a:rPr lang="hr-HR" baseline="0" dirty="0" smtClean="0"/>
                        <a:t>VII kronološka tablica</a:t>
                      </a:r>
                    </a:p>
                    <a:p>
                      <a:r>
                        <a:rPr lang="hr-HR" baseline="0" dirty="0" smtClean="0"/>
                        <a:t>                      VIII </a:t>
                      </a:r>
                      <a:r>
                        <a:rPr lang="hr-HR" baseline="0" dirty="0" err="1" smtClean="0"/>
                        <a:t>sinhronistička</a:t>
                      </a:r>
                      <a:r>
                        <a:rPr lang="hr-HR" baseline="0" dirty="0" smtClean="0"/>
                        <a:t> tablica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iznošenje znanja od </a:t>
                      </a:r>
                      <a:r>
                        <a:rPr lang="hr-HR" dirty="0" err="1" smtClean="0"/>
                        <a:t>abcd</a:t>
                      </a:r>
                      <a:r>
                        <a:rPr lang="hr-HR" dirty="0" smtClean="0"/>
                        <a:t> pitalica do referata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539677"/>
                  </a:ext>
                </a:extLst>
              </a:tr>
              <a:tr h="411335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priprema učenika za iznošenje znanja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314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71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690418" y="124980"/>
            <a:ext cx="10515600" cy="751406"/>
          </a:xfrm>
        </p:spPr>
        <p:txBody>
          <a:bodyPr/>
          <a:lstStyle/>
          <a:p>
            <a:r>
              <a:rPr lang="hr-HR" dirty="0" smtClean="0"/>
              <a:t>poučavanje vještina</a:t>
            </a:r>
            <a:endParaRPr lang="hr-HR" dirty="0"/>
          </a:p>
        </p:txBody>
      </p:sp>
      <p:sp>
        <p:nvSpPr>
          <p:cNvPr id="9" name="Rezervirano mjesto sadržaja 8"/>
          <p:cNvSpPr txBox="1">
            <a:spLocks noGrp="1"/>
          </p:cNvSpPr>
          <p:nvPr>
            <p:ph idx="1"/>
          </p:nvPr>
        </p:nvSpPr>
        <p:spPr>
          <a:xfrm>
            <a:off x="386177" y="1116532"/>
            <a:ext cx="11540690" cy="5835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r-HR" sz="2400" b="1" dirty="0" smtClean="0"/>
              <a:t>demonstracija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2400" b="1" dirty="0" err="1" smtClean="0"/>
              <a:t>precizacija</a:t>
            </a:r>
            <a:r>
              <a:rPr lang="hr-HR" sz="2400" dirty="0" smtClean="0"/>
              <a:t> dugotrajni postupak</a:t>
            </a:r>
          </a:p>
          <a:p>
            <a:pPr marL="800100" lvl="1" indent="-342900">
              <a:buFont typeface="+mj-lt"/>
              <a:buAutoNum type="arabicPeriod"/>
            </a:pPr>
            <a:r>
              <a:rPr lang="hr-HR" dirty="0" smtClean="0"/>
              <a:t>na nastavi</a:t>
            </a:r>
          </a:p>
          <a:p>
            <a:pPr marL="800100" lvl="1" indent="-342900">
              <a:buFont typeface="+mj-lt"/>
              <a:buAutoNum type="arabicPeriod"/>
            </a:pPr>
            <a:r>
              <a:rPr lang="hr-HR" dirty="0" smtClean="0"/>
              <a:t>kod kuće – domaća zadaća kojom razvija vještinu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2400" b="1" dirty="0" smtClean="0"/>
              <a:t>automatizacija</a:t>
            </a:r>
            <a:r>
              <a:rPr lang="hr-HR" sz="2400" dirty="0" smtClean="0"/>
              <a:t> – kada ovlada vještinom učenik ju samostalno koristi</a:t>
            </a:r>
          </a:p>
          <a:p>
            <a:r>
              <a:rPr lang="hr-HR" sz="2400" dirty="0"/>
              <a:t>ne postoji univerzalno učenje – već samo opća pravila o učenju (kada, organizacija radnog prostora, hrana, san…)</a:t>
            </a:r>
          </a:p>
          <a:p>
            <a:r>
              <a:rPr lang="hr-HR" sz="2400" dirty="0"/>
              <a:t>kako učiti povijest:</a:t>
            </a:r>
          </a:p>
          <a:p>
            <a:pPr lvl="1"/>
            <a:r>
              <a:rPr lang="hr-HR" dirty="0"/>
              <a:t>vještine</a:t>
            </a:r>
          </a:p>
          <a:p>
            <a:pPr lvl="1"/>
            <a:r>
              <a:rPr lang="hr-HR" dirty="0"/>
              <a:t>metode racionalnog učenja povijesti (</a:t>
            </a:r>
            <a:r>
              <a:rPr lang="hr-HR" dirty="0" err="1"/>
              <a:t>metakognicija</a:t>
            </a:r>
            <a:r>
              <a:rPr lang="hr-HR" dirty="0"/>
              <a:t>)</a:t>
            </a:r>
          </a:p>
          <a:p>
            <a:r>
              <a:rPr lang="hr-HR" sz="2400" dirty="0"/>
              <a:t>rad s učenicima:</a:t>
            </a:r>
          </a:p>
          <a:p>
            <a:pPr lvl="1"/>
            <a:r>
              <a:rPr lang="hr-HR" dirty="0" smtClean="0"/>
              <a:t>upute (pisane)</a:t>
            </a:r>
            <a:endParaRPr lang="hr-HR" dirty="0"/>
          </a:p>
          <a:p>
            <a:pPr lvl="1"/>
            <a:r>
              <a:rPr lang="hr-HR" dirty="0" smtClean="0"/>
              <a:t>uvježbavanje</a:t>
            </a:r>
          </a:p>
          <a:p>
            <a:pPr lvl="1"/>
            <a:r>
              <a:rPr lang="hr-HR" dirty="0" smtClean="0"/>
              <a:t>provjera</a:t>
            </a:r>
            <a:endParaRPr lang="hr-HR" dirty="0"/>
          </a:p>
        </p:txBody>
      </p:sp>
      <p:sp>
        <p:nvSpPr>
          <p:cNvPr id="2" name="Desna vitičasta zagrada 1"/>
          <p:cNvSpPr/>
          <p:nvPr/>
        </p:nvSpPr>
        <p:spPr>
          <a:xfrm>
            <a:off x="7629236" y="4424218"/>
            <a:ext cx="240146" cy="812800"/>
          </a:xfrm>
          <a:prstGeom prst="righ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TekstniOkvir 2"/>
          <p:cNvSpPr txBox="1"/>
          <p:nvPr/>
        </p:nvSpPr>
        <p:spPr>
          <a:xfrm>
            <a:off x="8100571" y="4230453"/>
            <a:ext cx="3290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 smtClean="0"/>
              <a:t>razvijanje konceptualnog znanja (vrijeme, prostor i kauzalnost)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83234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3152" y="394539"/>
            <a:ext cx="3054096" cy="4805534"/>
          </a:xfrm>
        </p:spPr>
        <p:txBody>
          <a:bodyPr>
            <a:normAutofit/>
          </a:bodyPr>
          <a:lstStyle/>
          <a:p>
            <a:r>
              <a:rPr lang="hr-HR" dirty="0" smtClean="0"/>
              <a:t>hijerarhija </a:t>
            </a:r>
            <a:br>
              <a:rPr lang="hr-HR" dirty="0" smtClean="0"/>
            </a:br>
            <a:r>
              <a:rPr lang="hr-HR" dirty="0" smtClean="0"/>
              <a:t>vještina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2000" dirty="0" smtClean="0"/>
              <a:t>savladavanje vještina od jednostavnijih do složenijih</a:t>
            </a:r>
            <a:br>
              <a:rPr lang="hr-HR" sz="2000" dirty="0" smtClean="0"/>
            </a:br>
            <a:r>
              <a:rPr lang="hr-HR" sz="2000" dirty="0" smtClean="0"/>
              <a:t/>
            </a:r>
            <a:br>
              <a:rPr lang="hr-HR" sz="2000" dirty="0" smtClean="0"/>
            </a:br>
            <a:r>
              <a:rPr lang="hr-HR" sz="2000" dirty="0" smtClean="0"/>
              <a:t>jednostavnije su uvjet za složeniji rad</a:t>
            </a:r>
            <a:br>
              <a:rPr lang="hr-HR" sz="2000" dirty="0" smtClean="0"/>
            </a:br>
            <a:r>
              <a:rPr lang="hr-HR" sz="2000" dirty="0" smtClean="0"/>
              <a:t/>
            </a:r>
            <a:br>
              <a:rPr lang="hr-HR" sz="2000" dirty="0" smtClean="0"/>
            </a:br>
            <a:r>
              <a:rPr lang="hr-HR" sz="2000" dirty="0" smtClean="0"/>
              <a:t>integriranje više vještina za složenije oblike rada</a:t>
            </a:r>
            <a:endParaRPr lang="hr-HR" dirty="0"/>
          </a:p>
        </p:txBody>
      </p:sp>
      <p:grpSp>
        <p:nvGrpSpPr>
          <p:cNvPr id="4" name="Group 5"/>
          <p:cNvGrpSpPr>
            <a:grpSpLocks noChangeAspect="1"/>
          </p:cNvGrpSpPr>
          <p:nvPr/>
        </p:nvGrpSpPr>
        <p:grpSpPr bwMode="auto">
          <a:xfrm>
            <a:off x="3151117" y="0"/>
            <a:ext cx="7632193" cy="6669088"/>
            <a:chOff x="1417" y="1417"/>
            <a:chExt cx="9072" cy="8100"/>
          </a:xfrm>
        </p:grpSpPr>
        <p:sp>
          <p:nvSpPr>
            <p:cNvPr id="5" name="AutoShape 6"/>
            <p:cNvSpPr>
              <a:spLocks noChangeAspect="1" noChangeArrowheads="1"/>
            </p:cNvSpPr>
            <p:nvPr/>
          </p:nvSpPr>
          <p:spPr bwMode="auto">
            <a:xfrm>
              <a:off x="1417" y="1417"/>
              <a:ext cx="9072" cy="81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r-HR">
                <a:latin typeface="Calibri" pitchFamily="34" charset="0"/>
              </a:endParaRPr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4478" y="1986"/>
              <a:ext cx="2840" cy="697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hr-HR" sz="2000" b="1" dirty="0">
                  <a:latin typeface="Calibri" pitchFamily="34" charset="0"/>
                </a:rPr>
                <a:t>cjeloživotno učenje</a:t>
              </a:r>
              <a:endParaRPr lang="hr-HR" dirty="0">
                <a:latin typeface="Calibri" pitchFamily="34" charset="0"/>
              </a:endParaRP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2136" y="3218"/>
              <a:ext cx="2161" cy="126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hr-HR" sz="2000" dirty="0">
                  <a:latin typeface="Calibri" pitchFamily="34" charset="0"/>
                </a:rPr>
                <a:t>rad u</a:t>
              </a:r>
            </a:p>
            <a:p>
              <a:pPr algn="ctr"/>
              <a:r>
                <a:rPr lang="hr-HR" sz="2000" dirty="0">
                  <a:latin typeface="Calibri" pitchFamily="34" charset="0"/>
                </a:rPr>
                <a:t>skupinama</a:t>
              </a:r>
              <a:endParaRPr lang="hr-HR" dirty="0">
                <a:latin typeface="Calibri" pitchFamily="34" charset="0"/>
              </a:endParaRP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4818" y="3218"/>
              <a:ext cx="2159" cy="126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hr-HR" sz="2000" dirty="0">
                  <a:latin typeface="Calibri" pitchFamily="34" charset="0"/>
                </a:rPr>
                <a:t>samostalni</a:t>
              </a:r>
            </a:p>
            <a:p>
              <a:pPr algn="ctr"/>
              <a:r>
                <a:rPr lang="hr-HR" sz="2000" dirty="0">
                  <a:latin typeface="Calibri" pitchFamily="34" charset="0"/>
                </a:rPr>
                <a:t>rad</a:t>
              </a:r>
              <a:endParaRPr lang="hr-HR" dirty="0">
                <a:latin typeface="Calibri" pitchFamily="34" charset="0"/>
              </a:endParaRPr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7717" y="3218"/>
              <a:ext cx="2160" cy="126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hr-HR" sz="2000" dirty="0" smtClean="0">
                  <a:latin typeface="Calibri" pitchFamily="34" charset="0"/>
                </a:rPr>
                <a:t>projektna i istraživačka </a:t>
              </a:r>
              <a:endParaRPr lang="hr-HR" sz="2000" dirty="0">
                <a:latin typeface="Calibri" pitchFamily="34" charset="0"/>
              </a:endParaRPr>
            </a:p>
            <a:p>
              <a:pPr algn="ctr"/>
              <a:r>
                <a:rPr lang="hr-HR" sz="2000" dirty="0">
                  <a:latin typeface="Calibri" pitchFamily="34" charset="0"/>
                </a:rPr>
                <a:t>nastava</a:t>
              </a:r>
              <a:endParaRPr lang="hr-HR" dirty="0">
                <a:latin typeface="Calibri" pitchFamily="34" charset="0"/>
              </a:endParaRPr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6457" y="5197"/>
              <a:ext cx="1800" cy="108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hr-HR" dirty="0" smtClean="0">
                  <a:latin typeface="Calibri" pitchFamily="34" charset="0"/>
                </a:rPr>
                <a:t>lente  i mentalne</a:t>
              </a:r>
              <a:endParaRPr lang="hr-HR" dirty="0">
                <a:latin typeface="Calibri" pitchFamily="34" charset="0"/>
              </a:endParaRPr>
            </a:p>
            <a:p>
              <a:pPr algn="ctr"/>
              <a:r>
                <a:rPr lang="hr-HR" dirty="0">
                  <a:latin typeface="Calibri" pitchFamily="34" charset="0"/>
                </a:rPr>
                <a:t>mape</a:t>
              </a: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637" y="6817"/>
              <a:ext cx="1440" cy="71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hr-HR">
                  <a:latin typeface="Calibri" pitchFamily="34" charset="0"/>
                </a:rPr>
                <a:t>modeli</a:t>
              </a:r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8437" y="5197"/>
              <a:ext cx="1980" cy="108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hr-HR" dirty="0" smtClean="0">
                  <a:latin typeface="Calibri" pitchFamily="34" charset="0"/>
                </a:rPr>
                <a:t>kronološke i </a:t>
              </a:r>
              <a:r>
                <a:rPr lang="hr-HR" dirty="0" err="1" smtClean="0">
                  <a:latin typeface="Calibri" pitchFamily="34" charset="0"/>
                </a:rPr>
                <a:t>sinhornističke</a:t>
              </a:r>
              <a:r>
                <a:rPr lang="hr-HR" dirty="0" smtClean="0">
                  <a:latin typeface="Calibri" pitchFamily="34" charset="0"/>
                </a:rPr>
                <a:t>  </a:t>
              </a:r>
              <a:r>
                <a:rPr lang="hr-HR" dirty="0">
                  <a:latin typeface="Calibri" pitchFamily="34" charset="0"/>
                </a:rPr>
                <a:t>tablice</a:t>
              </a:r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3757" y="4837"/>
              <a:ext cx="1800" cy="162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hr-HR" dirty="0" smtClean="0">
                  <a:latin typeface="Calibri" pitchFamily="34" charset="0"/>
                </a:rPr>
                <a:t>udžbenik leksikon enciklopedija</a:t>
              </a:r>
            </a:p>
            <a:p>
              <a:pPr algn="ctr"/>
              <a:r>
                <a:rPr lang="hr-HR" dirty="0" smtClean="0">
                  <a:latin typeface="Calibri" pitchFamily="34" charset="0"/>
                </a:rPr>
                <a:t>historiografija</a:t>
              </a:r>
              <a:endParaRPr lang="hr-HR" sz="1600" dirty="0">
                <a:latin typeface="Calibri" pitchFamily="34" charset="0"/>
              </a:endParaRP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1574" y="8077"/>
              <a:ext cx="1440" cy="71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hr-HR" dirty="0">
                  <a:latin typeface="Calibri" pitchFamily="34" charset="0"/>
                </a:rPr>
                <a:t>tekst</a:t>
              </a:r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4567" y="8106"/>
              <a:ext cx="1260" cy="7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hr-HR" dirty="0">
                  <a:latin typeface="Calibri" pitchFamily="34" charset="0"/>
                </a:rPr>
                <a:t>karta</a:t>
              </a:r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6277" y="8077"/>
              <a:ext cx="1441" cy="7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hr-HR">
                  <a:latin typeface="Calibri" pitchFamily="34" charset="0"/>
                </a:rPr>
                <a:t>slika</a:t>
              </a: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7897" y="8077"/>
              <a:ext cx="1800" cy="719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hr-HR" dirty="0">
                  <a:latin typeface="Calibri" pitchFamily="34" charset="0"/>
                </a:rPr>
                <a:t>crta vremena</a:t>
              </a:r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 flipV="1">
              <a:off x="2677" y="4477"/>
              <a:ext cx="1" cy="3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 flipV="1">
              <a:off x="4837" y="6457"/>
              <a:ext cx="1" cy="16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 flipV="1">
              <a:off x="7357" y="7537"/>
              <a:ext cx="1" cy="5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V="1">
              <a:off x="8077" y="7537"/>
              <a:ext cx="1" cy="5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 flipV="1">
              <a:off x="9157" y="6277"/>
              <a:ext cx="1" cy="18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 flipV="1">
              <a:off x="8977" y="4477"/>
              <a:ext cx="1" cy="7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 flipV="1">
              <a:off x="7357" y="6277"/>
              <a:ext cx="1" cy="5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 flipV="1">
              <a:off x="5917" y="2677"/>
              <a:ext cx="0" cy="5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>
              <a:off x="2677" y="5377"/>
              <a:ext cx="1080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 flipV="1">
              <a:off x="5197" y="4477"/>
              <a:ext cx="1" cy="3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V="1">
              <a:off x="6637" y="4477"/>
              <a:ext cx="0" cy="7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>
              <a:off x="3217" y="3037"/>
              <a:ext cx="55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0" name="Line 31"/>
            <p:cNvSpPr>
              <a:spLocks noChangeShapeType="1"/>
            </p:cNvSpPr>
            <p:nvPr/>
          </p:nvSpPr>
          <p:spPr bwMode="auto">
            <a:xfrm flipV="1">
              <a:off x="3217" y="3037"/>
              <a:ext cx="0" cy="18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1" name="Line 32"/>
            <p:cNvSpPr>
              <a:spLocks noChangeShapeType="1"/>
            </p:cNvSpPr>
            <p:nvPr/>
          </p:nvSpPr>
          <p:spPr bwMode="auto">
            <a:xfrm flipV="1">
              <a:off x="8797" y="3037"/>
              <a:ext cx="0" cy="18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35" name="Line 32"/>
          <p:cNvSpPr>
            <a:spLocks noChangeShapeType="1"/>
          </p:cNvSpPr>
          <p:nvPr/>
        </p:nvSpPr>
        <p:spPr bwMode="auto">
          <a:xfrm flipV="1">
            <a:off x="7257582" y="3621024"/>
            <a:ext cx="0" cy="188609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36" name="Line 27"/>
          <p:cNvSpPr>
            <a:spLocks noChangeShapeType="1"/>
          </p:cNvSpPr>
          <p:nvPr/>
        </p:nvSpPr>
        <p:spPr bwMode="auto">
          <a:xfrm flipH="1" flipV="1">
            <a:off x="6675551" y="3621024"/>
            <a:ext cx="583327" cy="18656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r-HR"/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4586075" y="5480544"/>
            <a:ext cx="1123693" cy="59198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hr-HR" dirty="0" smtClean="0">
                <a:latin typeface="Calibri" pitchFamily="34" charset="0"/>
              </a:rPr>
              <a:t>slušanje</a:t>
            </a:r>
            <a:endParaRPr lang="hr-HR" dirty="0">
              <a:latin typeface="Calibri" pitchFamily="34" charset="0"/>
            </a:endParaRP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4371472" y="4373193"/>
            <a:ext cx="1211459" cy="59198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hr-HR" dirty="0" smtClean="0">
                <a:latin typeface="Calibri" pitchFamily="34" charset="0"/>
              </a:rPr>
              <a:t>natuknice</a:t>
            </a:r>
            <a:endParaRPr lang="hr-HR" dirty="0">
              <a:latin typeface="Calibri" pitchFamily="34" charset="0"/>
            </a:endParaRPr>
          </a:p>
        </p:txBody>
      </p:sp>
      <p:sp>
        <p:nvSpPr>
          <p:cNvPr id="41" name="Line 20"/>
          <p:cNvSpPr>
            <a:spLocks noChangeShapeType="1"/>
          </p:cNvSpPr>
          <p:nvPr/>
        </p:nvSpPr>
        <p:spPr bwMode="auto">
          <a:xfrm flipV="1">
            <a:off x="4317929" y="4965177"/>
            <a:ext cx="534526" cy="518296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r-HR"/>
          </a:p>
        </p:txBody>
      </p:sp>
      <p:sp>
        <p:nvSpPr>
          <p:cNvPr id="42" name="Line 20"/>
          <p:cNvSpPr>
            <a:spLocks noChangeShapeType="1"/>
          </p:cNvSpPr>
          <p:nvPr/>
        </p:nvSpPr>
        <p:spPr bwMode="auto">
          <a:xfrm flipV="1">
            <a:off x="4969147" y="4926045"/>
            <a:ext cx="773" cy="554499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r-HR"/>
          </a:p>
        </p:txBody>
      </p:sp>
      <p:sp>
        <p:nvSpPr>
          <p:cNvPr id="45" name="Line 30"/>
          <p:cNvSpPr>
            <a:spLocks noChangeShapeType="1"/>
          </p:cNvSpPr>
          <p:nvPr/>
        </p:nvSpPr>
        <p:spPr bwMode="auto">
          <a:xfrm>
            <a:off x="4213194" y="2711514"/>
            <a:ext cx="5322794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469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odgoj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opći stavovi:</a:t>
            </a:r>
          </a:p>
          <a:p>
            <a:pPr lvl="1"/>
            <a:r>
              <a:rPr lang="hr-HR" dirty="0" smtClean="0"/>
              <a:t>čovjek</a:t>
            </a:r>
          </a:p>
          <a:p>
            <a:pPr lvl="1"/>
            <a:r>
              <a:rPr lang="hr-HR" dirty="0" smtClean="0"/>
              <a:t>svijet</a:t>
            </a:r>
          </a:p>
          <a:p>
            <a:pPr lvl="1"/>
            <a:r>
              <a:rPr lang="hr-HR" dirty="0" smtClean="0"/>
              <a:t>domovina</a:t>
            </a:r>
          </a:p>
          <a:p>
            <a:pPr lvl="1"/>
            <a:r>
              <a:rPr lang="hr-HR" dirty="0" smtClean="0"/>
              <a:t>pravda</a:t>
            </a:r>
          </a:p>
          <a:p>
            <a:r>
              <a:rPr lang="hr-HR" dirty="0" smtClean="0"/>
              <a:t>o nastavi:</a:t>
            </a:r>
          </a:p>
          <a:p>
            <a:pPr lvl="1"/>
            <a:r>
              <a:rPr lang="hr-HR" dirty="0" smtClean="0"/>
              <a:t>vrijednost prošlosti</a:t>
            </a:r>
          </a:p>
          <a:p>
            <a:pPr lvl="1"/>
            <a:r>
              <a:rPr lang="hr-HR" dirty="0" smtClean="0"/>
              <a:t>značaj historije</a:t>
            </a:r>
          </a:p>
          <a:p>
            <a:pPr lvl="1"/>
            <a:r>
              <a:rPr lang="hr-HR" dirty="0" smtClean="0"/>
              <a:t>redovitost učenja</a:t>
            </a:r>
            <a:endParaRPr lang="hr-HR" dirty="0"/>
          </a:p>
        </p:txBody>
      </p:sp>
      <p:sp>
        <p:nvSpPr>
          <p:cNvPr id="9" name="Rezervirano mjesto sadržaja 8"/>
          <p:cNvSpPr>
            <a:spLocks noGrp="1"/>
          </p:cNvSpPr>
          <p:nvPr>
            <p:ph sz="half" idx="2"/>
          </p:nvPr>
        </p:nvSpPr>
        <p:spPr>
          <a:xfrm>
            <a:off x="4645152" y="1825625"/>
            <a:ext cx="6708648" cy="4351338"/>
          </a:xfrm>
        </p:spPr>
        <p:txBody>
          <a:bodyPr/>
          <a:lstStyle/>
          <a:p>
            <a:pPr>
              <a:buNone/>
            </a:pPr>
            <a:r>
              <a:rPr lang="hr-HR" dirty="0"/>
              <a:t>Ivana Brlić-Mažuranić:</a:t>
            </a:r>
          </a:p>
          <a:p>
            <a:pPr>
              <a:buNone/>
            </a:pPr>
            <a:r>
              <a:rPr lang="hr-HR" dirty="0"/>
              <a:t>		</a:t>
            </a:r>
            <a:r>
              <a:rPr lang="hr-HR" i="1" dirty="0"/>
              <a:t>Onome tko te na leđima nosi</a:t>
            </a:r>
          </a:p>
          <a:p>
            <a:pPr>
              <a:buNone/>
            </a:pPr>
            <a:r>
              <a:rPr lang="hr-HR" i="1" dirty="0"/>
              <a:t>		Teško ćeš sakrit tko si i što </a:t>
            </a:r>
            <a:r>
              <a:rPr lang="hr-HR" i="1" dirty="0" smtClean="0"/>
              <a:t>si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 smtClean="0"/>
              <a:t>Učitelj je model za razvoj učeničkih stavova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8775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znanje, vještine i vrijednosti u nastavi</a:t>
            </a:r>
            <a:endParaRPr lang="hr-HR" dirty="0"/>
          </a:p>
        </p:txBody>
      </p:sp>
      <p:graphicFrame>
        <p:nvGraphicFramePr>
          <p:cNvPr id="3" name="Rezervirano mjesto sadržaja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5931819"/>
              </p:ext>
            </p:extLst>
          </p:nvPr>
        </p:nvGraphicFramePr>
        <p:xfrm>
          <a:off x="475490" y="1825625"/>
          <a:ext cx="1100937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7950">
                  <a:extLst>
                    <a:ext uri="{9D8B030D-6E8A-4147-A177-3AD203B41FA5}">
                      <a16:colId xmlns:a16="http://schemas.microsoft.com/office/drawing/2014/main" val="1580537930"/>
                    </a:ext>
                  </a:extLst>
                </a:gridCol>
                <a:gridCol w="1347586">
                  <a:extLst>
                    <a:ext uri="{9D8B030D-6E8A-4147-A177-3AD203B41FA5}">
                      <a16:colId xmlns:a16="http://schemas.microsoft.com/office/drawing/2014/main" val="2151935676"/>
                    </a:ext>
                  </a:extLst>
                </a:gridCol>
                <a:gridCol w="1572768">
                  <a:extLst>
                    <a:ext uri="{9D8B030D-6E8A-4147-A177-3AD203B41FA5}">
                      <a16:colId xmlns:a16="http://schemas.microsoft.com/office/drawing/2014/main" val="3680511420"/>
                    </a:ext>
                  </a:extLst>
                </a:gridCol>
                <a:gridCol w="1572768">
                  <a:extLst>
                    <a:ext uri="{9D8B030D-6E8A-4147-A177-3AD203B41FA5}">
                      <a16:colId xmlns:a16="http://schemas.microsoft.com/office/drawing/2014/main" val="1149491960"/>
                    </a:ext>
                  </a:extLst>
                </a:gridCol>
                <a:gridCol w="1572768">
                  <a:extLst>
                    <a:ext uri="{9D8B030D-6E8A-4147-A177-3AD203B41FA5}">
                      <a16:colId xmlns:a16="http://schemas.microsoft.com/office/drawing/2014/main" val="1747292046"/>
                    </a:ext>
                  </a:extLst>
                </a:gridCol>
                <a:gridCol w="1572768">
                  <a:extLst>
                    <a:ext uri="{9D8B030D-6E8A-4147-A177-3AD203B41FA5}">
                      <a16:colId xmlns:a16="http://schemas.microsoft.com/office/drawing/2014/main" val="3463012892"/>
                    </a:ext>
                  </a:extLst>
                </a:gridCol>
                <a:gridCol w="1572768">
                  <a:extLst>
                    <a:ext uri="{9D8B030D-6E8A-4147-A177-3AD203B41FA5}">
                      <a16:colId xmlns:a16="http://schemas.microsoft.com/office/drawing/2014/main" val="36513257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nastavni sati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301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znanje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hr-HR" sz="1800" b="1" dirty="0" smtClean="0"/>
                        <a:t>ponavljanje</a:t>
                      </a:r>
                      <a:r>
                        <a:rPr lang="hr-HR" sz="1800" b="1" baseline="0" dirty="0" smtClean="0"/>
                        <a:t> i sistematizacija</a:t>
                      </a:r>
                      <a:endParaRPr lang="hr-HR" sz="18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54637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hr-HR" dirty="0" smtClean="0"/>
                        <a:t>vještine</a:t>
                      </a:r>
                      <a:r>
                        <a:rPr lang="hr-HR" baseline="0" dirty="0" smtClean="0"/>
                        <a:t> </a:t>
                      </a:r>
                      <a:endParaRPr lang="hr-H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1147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79051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45016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hr-HR" dirty="0" smtClean="0"/>
                        <a:t>vrijednosti</a:t>
                      </a:r>
                      <a:endParaRPr lang="hr-H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77798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681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69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nastavni sat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istodobno poučavanje povijesnih sadržaja, uvježbavanje vještina i razvoj stavova</a:t>
            </a:r>
          </a:p>
          <a:p>
            <a:pPr marL="0" indent="0">
              <a:buNone/>
            </a:pPr>
            <a:r>
              <a:rPr lang="hr-HR" dirty="0" smtClean="0"/>
              <a:t>Priprema:</a:t>
            </a:r>
          </a:p>
          <a:p>
            <a:r>
              <a:rPr lang="hr-HR" dirty="0" smtClean="0"/>
              <a:t>vlastita</a:t>
            </a:r>
            <a:endParaRPr lang="hr-HR" dirty="0"/>
          </a:p>
          <a:p>
            <a:r>
              <a:rPr lang="hr-HR" dirty="0" smtClean="0"/>
              <a:t>pisana</a:t>
            </a:r>
          </a:p>
          <a:p>
            <a:r>
              <a:rPr lang="hr-HR" dirty="0" smtClean="0"/>
              <a:t>prilagođena konkretnoj nastavi</a:t>
            </a:r>
          </a:p>
        </p:txBody>
      </p:sp>
    </p:spTree>
    <p:extLst>
      <p:ext uri="{BB962C8B-B14F-4D97-AF65-F5344CB8AC3E}">
        <p14:creationId xmlns:p14="http://schemas.microsoft.com/office/powerpoint/2010/main" val="274707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42240"/>
            <a:ext cx="10515600" cy="857568"/>
          </a:xfrm>
        </p:spPr>
        <p:txBody>
          <a:bodyPr/>
          <a:lstStyle/>
          <a:p>
            <a:r>
              <a:rPr lang="hr-HR" dirty="0" err="1" smtClean="0"/>
              <a:t>Kurikul</a:t>
            </a:r>
            <a:r>
              <a:rPr lang="hr-HR" dirty="0" smtClean="0"/>
              <a:t> </a:t>
            </a:r>
            <a:r>
              <a:rPr lang="hr-HR" dirty="0" err="1" smtClean="0"/>
              <a:t>nasatave</a:t>
            </a:r>
            <a:r>
              <a:rPr lang="hr-HR" dirty="0" smtClean="0"/>
              <a:t> povijesti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782320"/>
            <a:ext cx="10515600" cy="5984239"/>
          </a:xfrm>
        </p:spPr>
        <p:txBody>
          <a:bodyPr>
            <a:normAutofit/>
          </a:bodyPr>
          <a:lstStyle/>
          <a:p>
            <a:r>
              <a:rPr lang="hr-HR" dirty="0"/>
              <a:t>Učitelj </a:t>
            </a:r>
            <a:r>
              <a:rPr lang="hr-HR" dirty="0" smtClean="0"/>
              <a:t>poučava nacionalnu</a:t>
            </a:r>
            <a:r>
              <a:rPr lang="hr-HR" dirty="0"/>
              <a:t>, europsku i svjetsku povijest na odabranim sadržajima u pet domena: društvo, ekonomija, znanost i tehnologija</a:t>
            </a:r>
            <a:r>
              <a:rPr lang="hr-HR" dirty="0" smtClean="0"/>
              <a:t>, politika </a:t>
            </a:r>
            <a:r>
              <a:rPr lang="hr-HR" dirty="0"/>
              <a:t>te filozofsko-religijsko-kulturno područje. Pet područja </a:t>
            </a:r>
            <a:r>
              <a:rPr lang="hr-HR" dirty="0" smtClean="0"/>
              <a:t> ljudskog </a:t>
            </a:r>
            <a:r>
              <a:rPr lang="hr-HR" dirty="0"/>
              <a:t>djelovanja čine strukturu za organizaciju sadržaja </a:t>
            </a:r>
            <a:r>
              <a:rPr lang="hr-HR" dirty="0" smtClean="0"/>
              <a:t>i odgojno-obrazovnih </a:t>
            </a:r>
            <a:r>
              <a:rPr lang="hr-HR" dirty="0"/>
              <a:t>ishoda</a:t>
            </a:r>
            <a:r>
              <a:rPr lang="hr-HR" dirty="0" smtClean="0"/>
              <a:t>.</a:t>
            </a:r>
          </a:p>
          <a:p>
            <a:r>
              <a:rPr lang="hr-HR" dirty="0"/>
              <a:t>U kurikulumu za osnovnu školu daje se pregled obveznih tema i njima pripadajućih odgojno-obrazovnih ishoda</a:t>
            </a:r>
            <a:r>
              <a:rPr lang="hr-HR" dirty="0" smtClean="0"/>
              <a:t>.</a:t>
            </a:r>
          </a:p>
          <a:p>
            <a:r>
              <a:rPr lang="hr-HR" dirty="0"/>
              <a:t>Sadržaji i pripadajući </a:t>
            </a:r>
            <a:r>
              <a:rPr lang="hr-HR" dirty="0" smtClean="0"/>
              <a:t>ishodi organizirani </a:t>
            </a:r>
            <a:r>
              <a:rPr lang="hr-HR" dirty="0"/>
              <a:t>su kronološki od prapovijesti do danas te čine osnovu za dublje razumijevanje i proučavanje prošlosti </a:t>
            </a:r>
            <a:r>
              <a:rPr lang="hr-HR" dirty="0" smtClean="0"/>
              <a:t>u gimnaziji.</a:t>
            </a:r>
          </a:p>
          <a:p>
            <a:r>
              <a:rPr lang="hr-HR" dirty="0"/>
              <a:t>Sadržaji iz nacionalne, europske i svjetske povijesti poučavaju se kronološkim </a:t>
            </a:r>
            <a:r>
              <a:rPr lang="hr-HR" dirty="0" smtClean="0"/>
              <a:t>redoslijedom</a:t>
            </a:r>
          </a:p>
          <a:p>
            <a:r>
              <a:rPr lang="hr-HR" dirty="0"/>
              <a:t>U svakoj godini učenja Povijesti u </a:t>
            </a:r>
            <a:r>
              <a:rPr lang="hr-HR" dirty="0" smtClean="0"/>
              <a:t>osnovnoj školi </a:t>
            </a:r>
            <a:r>
              <a:rPr lang="hr-HR" dirty="0"/>
              <a:t>predviđeno je 16 obveznih tema s pripadajućim odgojno-obrazovnim ishodima.</a:t>
            </a:r>
          </a:p>
        </p:txBody>
      </p:sp>
    </p:spTree>
    <p:extLst>
      <p:ext uri="{BB962C8B-B14F-4D97-AF65-F5344CB8AC3E}">
        <p14:creationId xmlns:p14="http://schemas.microsoft.com/office/powerpoint/2010/main" val="128935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Kurikulum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r-HR" dirty="0"/>
              <a:t>Sadržaji za ostvarivanje odgojno-obrazovnih ishoda:</a:t>
            </a:r>
          </a:p>
          <a:p>
            <a:pPr lvl="1"/>
            <a:r>
              <a:rPr lang="pl-PL" dirty="0" err="1"/>
              <a:t>Prve</a:t>
            </a:r>
            <a:r>
              <a:rPr lang="pl-PL" dirty="0"/>
              <a:t> </a:t>
            </a:r>
            <a:r>
              <a:rPr lang="pl-PL" dirty="0" err="1"/>
              <a:t>ljudske</a:t>
            </a:r>
            <a:r>
              <a:rPr lang="pl-PL" dirty="0"/>
              <a:t> </a:t>
            </a:r>
            <a:r>
              <a:rPr lang="pl-PL" dirty="0" err="1"/>
              <a:t>zajednice</a:t>
            </a:r>
            <a:r>
              <a:rPr lang="pl-PL" dirty="0"/>
              <a:t> u </a:t>
            </a:r>
            <a:r>
              <a:rPr lang="pl-PL" dirty="0" err="1"/>
              <a:t>prapovijesti</a:t>
            </a:r>
            <a:endParaRPr lang="pl-PL" dirty="0"/>
          </a:p>
          <a:p>
            <a:pPr lvl="1"/>
            <a:r>
              <a:rPr lang="hr-HR" dirty="0"/>
              <a:t>Društvo i svakodnevica starog Egipta i Mezopotamije</a:t>
            </a:r>
          </a:p>
          <a:p>
            <a:pPr lvl="1"/>
            <a:r>
              <a:rPr lang="hr-HR" dirty="0"/>
              <a:t>Društveni razvoj u grčkim gradovima-državama na Sredozemlju i </a:t>
            </a:r>
            <a:r>
              <a:rPr lang="hr-HR" dirty="0" smtClean="0"/>
              <a:t>Jadranu</a:t>
            </a:r>
            <a:endParaRPr lang="hr-HR" dirty="0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 smtClean="0"/>
              <a:t>Izvedbeni kurikulum</a:t>
            </a:r>
            <a:endParaRPr lang="hr-HR" dirty="0"/>
          </a:p>
        </p:txBody>
      </p:sp>
      <p:graphicFrame>
        <p:nvGraphicFramePr>
          <p:cNvPr id="9" name="Rezervirano mjesto sadržaja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798733075"/>
              </p:ext>
            </p:extLst>
          </p:nvPr>
        </p:nvGraphicFramePr>
        <p:xfrm>
          <a:off x="6289040" y="2505076"/>
          <a:ext cx="5240973" cy="41538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40973">
                  <a:extLst>
                    <a:ext uri="{9D8B030D-6E8A-4147-A177-3AD203B41FA5}">
                      <a16:colId xmlns:a16="http://schemas.microsoft.com/office/drawing/2014/main" val="3663991472"/>
                    </a:ext>
                  </a:extLst>
                </a:gridCol>
              </a:tblGrid>
              <a:tr h="4275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</a:rPr>
                        <a:t>Tema</a:t>
                      </a: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7001256"/>
                  </a:ext>
                </a:extLst>
              </a:tr>
              <a:tr h="4275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PRVE LJUDSKE ZAJEDNICE U PRAPOVIJESTI 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628386"/>
                  </a:ext>
                </a:extLst>
              </a:tr>
              <a:tr h="8748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DRUŠTVO I SVAKODNEVICA STAROG EGIPTA I MEZOPOTAMIJE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0259884"/>
                  </a:ext>
                </a:extLst>
              </a:tr>
              <a:tr h="1769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DRUŠTVENI RAZVOJ U GRČKIM GRADOVIMA-DRŽAVAMA NA SREDOZEMLJI I JADRANU 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  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8698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1551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Teme? </a:t>
            </a:r>
            <a:endParaRPr lang="hr-HR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Kurikul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/>
              <a:t>Drugi svjetski rat u svijetu, Europi i Hrvatskoj. Kvislinški režimi: primjer Nezavisne Države Hrvatske. Politika terora nad građanima (posebice Židovima, Srbima i Romima). Antifašizam – partizanski pokret. AVNOJ i ZAVNOH</a:t>
            </a:r>
          </a:p>
          <a:p>
            <a:r>
              <a:rPr lang="hr-HR" dirty="0"/>
              <a:t>Blokovska podjela svijeta i Hladni rat. Hrvatska u drugoj jugoslavenskoj državi. Uspostava komunističke vlasti, represija, sukob sa SSSR-om, samoupravljanje, </a:t>
            </a:r>
            <a:r>
              <a:rPr lang="pl-PL" dirty="0" err="1"/>
              <a:t>politički</a:t>
            </a:r>
            <a:r>
              <a:rPr lang="pl-PL" dirty="0"/>
              <a:t> i </a:t>
            </a:r>
            <a:r>
              <a:rPr lang="pl-PL" dirty="0" err="1"/>
              <a:t>nacionalni</a:t>
            </a:r>
            <a:r>
              <a:rPr lang="pl-PL" dirty="0"/>
              <a:t> </a:t>
            </a:r>
            <a:r>
              <a:rPr lang="pl-PL" dirty="0" err="1"/>
              <a:t>sukobi</a:t>
            </a:r>
            <a:r>
              <a:rPr lang="pl-PL" dirty="0"/>
              <a:t> – </a:t>
            </a:r>
            <a:r>
              <a:rPr lang="pl-PL" dirty="0" err="1"/>
              <a:t>Hrvatsko</a:t>
            </a:r>
            <a:r>
              <a:rPr lang="pl-PL" dirty="0"/>
              <a:t> </a:t>
            </a:r>
            <a:r>
              <a:rPr lang="pl-PL" dirty="0" err="1"/>
              <a:t>proljeće</a:t>
            </a:r>
            <a:endParaRPr lang="hr-HR" dirty="0"/>
          </a:p>
          <a:p>
            <a:endParaRPr lang="hr-HR" dirty="0"/>
          </a:p>
        </p:txBody>
      </p:sp>
      <p:sp>
        <p:nvSpPr>
          <p:cNvPr id="9" name="Rezervirano mjesto teksta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 smtClean="0"/>
              <a:t>Izvedbeni </a:t>
            </a:r>
            <a:r>
              <a:rPr lang="hr-HR" dirty="0" err="1" smtClean="0"/>
              <a:t>kurikul</a:t>
            </a:r>
            <a:endParaRPr lang="hr-HR" dirty="0"/>
          </a:p>
        </p:txBody>
      </p:sp>
      <p:sp>
        <p:nvSpPr>
          <p:cNvPr id="10" name="Rezervirano mjesto sadržaja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r-HR" dirty="0"/>
              <a:t>32., 33. Svijet u novom svjetskom </a:t>
            </a:r>
            <a:r>
              <a:rPr lang="hr-HR" dirty="0" smtClean="0"/>
              <a:t>ratu</a:t>
            </a:r>
          </a:p>
          <a:p>
            <a:r>
              <a:rPr lang="hr-HR" dirty="0"/>
              <a:t>52.,53.Svijet nakon Drugog svjetskog rata</a:t>
            </a:r>
          </a:p>
          <a:p>
            <a:r>
              <a:rPr lang="hr-HR" dirty="0"/>
              <a:t>54., 55. Lokalni ratovi i političke krize u  doba „hladnog rata“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34745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8615854"/>
              </p:ext>
            </p:extLst>
          </p:nvPr>
        </p:nvGraphicFramePr>
        <p:xfrm>
          <a:off x="838200" y="221673"/>
          <a:ext cx="10515600" cy="5955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017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Sadržaj pripreme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 smtClean="0"/>
              <a:t>Naslov nastavne jedinice, tema</a:t>
            </a:r>
          </a:p>
          <a:p>
            <a:r>
              <a:rPr lang="hr-HR" dirty="0"/>
              <a:t>C</a:t>
            </a:r>
            <a:r>
              <a:rPr lang="hr-HR" dirty="0" smtClean="0"/>
              <a:t>iljevi, zadaci ili ishodi učenja u nastavnoj jedinici (znanja, vještine i stavovi) </a:t>
            </a:r>
          </a:p>
          <a:p>
            <a:r>
              <a:rPr lang="hr-HR" dirty="0" smtClean="0"/>
              <a:t>Ključne činjenice i koncepti</a:t>
            </a:r>
          </a:p>
          <a:p>
            <a:r>
              <a:rPr lang="hr-HR" dirty="0" smtClean="0"/>
              <a:t>Didaktičko-metodički podaci o nastavnoj jedinici </a:t>
            </a:r>
          </a:p>
          <a:p>
            <a:r>
              <a:rPr lang="hr-HR" dirty="0" smtClean="0"/>
              <a:t>Etape </a:t>
            </a:r>
            <a:r>
              <a:rPr lang="hr-HR" dirty="0"/>
              <a:t>nastavne jedinice (trajanje u minutama): </a:t>
            </a:r>
          </a:p>
          <a:p>
            <a:r>
              <a:rPr lang="hr-HR" dirty="0"/>
              <a:t>Oblici </a:t>
            </a:r>
            <a:r>
              <a:rPr lang="hr-HR" dirty="0" smtClean="0"/>
              <a:t>rada</a:t>
            </a:r>
            <a:r>
              <a:rPr lang="hr-HR" dirty="0"/>
              <a:t>:</a:t>
            </a:r>
          </a:p>
          <a:p>
            <a:r>
              <a:rPr lang="hr-HR" dirty="0"/>
              <a:t>Metode učenja i poučavanja:</a:t>
            </a:r>
          </a:p>
          <a:p>
            <a:r>
              <a:rPr lang="hr-HR" dirty="0"/>
              <a:t>Mediji (nastavna sredstva i pomagala):</a:t>
            </a:r>
          </a:p>
          <a:p>
            <a:r>
              <a:rPr lang="hr-HR" dirty="0" smtClean="0"/>
              <a:t>Prilozi:</a:t>
            </a:r>
          </a:p>
          <a:p>
            <a:r>
              <a:rPr lang="hr-HR" dirty="0"/>
              <a:t>Pitanja pri ispitivanju: kriterij</a:t>
            </a:r>
          </a:p>
          <a:p>
            <a:r>
              <a:rPr lang="hr-HR" dirty="0" smtClean="0"/>
              <a:t>Razrada nastavne jedinice ( „scenarij“) Što radi učitelja, a što učenici</a:t>
            </a:r>
          </a:p>
          <a:p>
            <a:r>
              <a:rPr lang="hr-HR" dirty="0" smtClean="0"/>
              <a:t>Evaluacija (ostvarenost ciljeva, nakon što je provjereno)</a:t>
            </a:r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9042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err="1" smtClean="0"/>
              <a:t>CILj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sz="3100" dirty="0" smtClean="0"/>
              <a:t>Iskaz </a:t>
            </a:r>
            <a:r>
              <a:rPr lang="hr-HR" sz="3100" dirty="0"/>
              <a:t>sposobnosti koja se razvija kod učenika u nastavnoj cjelini</a:t>
            </a:r>
            <a:br>
              <a:rPr lang="hr-HR" sz="3100" dirty="0"/>
            </a:b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80649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33626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3600" b="1" dirty="0" smtClean="0"/>
              <a:t>Ishod učenja</a:t>
            </a: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(engl. </a:t>
            </a:r>
            <a:r>
              <a:rPr lang="hr-HR" dirty="0" err="1"/>
              <a:t>Learning</a:t>
            </a:r>
            <a:r>
              <a:rPr lang="hr-HR" dirty="0"/>
              <a:t> </a:t>
            </a:r>
            <a:r>
              <a:rPr lang="hr-HR" dirty="0" err="1"/>
              <a:t>Outcomes</a:t>
            </a:r>
            <a:r>
              <a:rPr lang="hr-HR" dirty="0"/>
              <a:t>) su kompetencije koje je osoba stekla učenjem i dokazala nakon postupka </a:t>
            </a:r>
            <a:r>
              <a:rPr lang="hr-HR" dirty="0" smtClean="0"/>
              <a:t>učenja</a:t>
            </a:r>
          </a:p>
          <a:p>
            <a:endParaRPr lang="hr-HR" dirty="0" smtClean="0"/>
          </a:p>
          <a:p>
            <a:endParaRPr lang="hr-HR" dirty="0"/>
          </a:p>
        </p:txBody>
      </p:sp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282740"/>
              </p:ext>
            </p:extLst>
          </p:nvPr>
        </p:nvGraphicFramePr>
        <p:xfrm>
          <a:off x="1073426" y="2946030"/>
          <a:ext cx="10511184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7796">
                  <a:extLst>
                    <a:ext uri="{9D8B030D-6E8A-4147-A177-3AD203B41FA5}">
                      <a16:colId xmlns:a16="http://schemas.microsoft.com/office/drawing/2014/main" val="3183521703"/>
                    </a:ext>
                  </a:extLst>
                </a:gridCol>
                <a:gridCol w="2627796">
                  <a:extLst>
                    <a:ext uri="{9D8B030D-6E8A-4147-A177-3AD203B41FA5}">
                      <a16:colId xmlns:a16="http://schemas.microsoft.com/office/drawing/2014/main" val="2005134425"/>
                    </a:ext>
                  </a:extLst>
                </a:gridCol>
                <a:gridCol w="2627796">
                  <a:extLst>
                    <a:ext uri="{9D8B030D-6E8A-4147-A177-3AD203B41FA5}">
                      <a16:colId xmlns:a16="http://schemas.microsoft.com/office/drawing/2014/main" val="2466226525"/>
                    </a:ext>
                  </a:extLst>
                </a:gridCol>
                <a:gridCol w="2627796">
                  <a:extLst>
                    <a:ext uri="{9D8B030D-6E8A-4147-A177-3AD203B41FA5}">
                      <a16:colId xmlns:a16="http://schemas.microsoft.com/office/drawing/2014/main" val="21788408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sz="2800" dirty="0" smtClean="0"/>
                        <a:t>aktivnost</a:t>
                      </a:r>
                      <a:endParaRPr lang="hr-H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800" dirty="0" smtClean="0"/>
                        <a:t>sadržaj</a:t>
                      </a:r>
                      <a:endParaRPr lang="hr-H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800" dirty="0" smtClean="0"/>
                        <a:t>kontekst</a:t>
                      </a:r>
                      <a:endParaRPr lang="hr-H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800" dirty="0" smtClean="0"/>
                        <a:t>kriterij</a:t>
                      </a:r>
                      <a:endParaRPr lang="hr-H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731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2800" dirty="0" smtClean="0"/>
                        <a:t>izraditi</a:t>
                      </a:r>
                      <a:endParaRPr lang="hr-H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800" dirty="0" smtClean="0"/>
                        <a:t>kronološku tablicu </a:t>
                      </a:r>
                      <a:endParaRPr lang="hr-H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800" dirty="0" smtClean="0"/>
                        <a:t>Balkanskih</a:t>
                      </a:r>
                      <a:r>
                        <a:rPr lang="hr-HR" sz="2800" baseline="0" dirty="0" smtClean="0"/>
                        <a:t> ratova</a:t>
                      </a:r>
                      <a:endParaRPr lang="hr-H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800" dirty="0" smtClean="0"/>
                        <a:t>prema podacima u udžbeniku</a:t>
                      </a:r>
                      <a:endParaRPr lang="hr-H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231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r-H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925105"/>
                  </a:ext>
                </a:extLst>
              </a:tr>
            </a:tbl>
          </a:graphicData>
        </a:graphic>
      </p:graphicFrame>
      <p:sp>
        <p:nvSpPr>
          <p:cNvPr id="5" name="TekstniOkvir 4"/>
          <p:cNvSpPr txBox="1"/>
          <p:nvPr/>
        </p:nvSpPr>
        <p:spPr>
          <a:xfrm>
            <a:off x="745435" y="4820478"/>
            <a:ext cx="108391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POV OŠ B.5.1. Učenik </a:t>
            </a:r>
            <a:r>
              <a:rPr lang="hr-HR" sz="2800" dirty="0" smtClean="0"/>
              <a:t>objašnjava </a:t>
            </a:r>
            <a:r>
              <a:rPr lang="pl-PL" sz="2800" dirty="0" smtClean="0"/>
              <a:t>gospodarsku </a:t>
            </a:r>
            <a:r>
              <a:rPr lang="pl-PL" sz="2800" dirty="0" err="1"/>
              <a:t>aktivnost</a:t>
            </a:r>
            <a:r>
              <a:rPr lang="pl-PL" sz="2800" dirty="0"/>
              <a:t> </a:t>
            </a:r>
            <a:r>
              <a:rPr lang="pl-PL" sz="2800" dirty="0" err="1"/>
              <a:t>pojedinih</a:t>
            </a:r>
            <a:r>
              <a:rPr lang="pl-PL" sz="2800" dirty="0"/>
              <a:t> </a:t>
            </a:r>
            <a:r>
              <a:rPr lang="pl-PL" sz="2800" dirty="0" err="1"/>
              <a:t>zajednica</a:t>
            </a:r>
            <a:r>
              <a:rPr lang="pl-PL" sz="2800" dirty="0"/>
              <a:t> </a:t>
            </a:r>
            <a:r>
              <a:rPr lang="pl-PL" sz="2800" dirty="0" smtClean="0"/>
              <a:t>i </a:t>
            </a:r>
            <a:r>
              <a:rPr lang="pl-PL" sz="2800" dirty="0" err="1" smtClean="0"/>
              <a:t>njihovu</a:t>
            </a:r>
            <a:r>
              <a:rPr lang="pl-PL" sz="2800" dirty="0" smtClean="0"/>
              <a:t> </a:t>
            </a:r>
            <a:r>
              <a:rPr lang="pl-PL" sz="2800" dirty="0" err="1"/>
              <a:t>važnost</a:t>
            </a:r>
            <a:r>
              <a:rPr lang="pl-PL" sz="2800" dirty="0"/>
              <a:t> za </a:t>
            </a:r>
            <a:r>
              <a:rPr lang="pl-PL" sz="2800" dirty="0" err="1"/>
              <a:t>razvoj</a:t>
            </a:r>
            <a:r>
              <a:rPr lang="pl-PL" sz="2800" dirty="0"/>
              <a:t> </a:t>
            </a:r>
            <a:r>
              <a:rPr lang="pl-PL" sz="2800" dirty="0" err="1"/>
              <a:t>društva</a:t>
            </a:r>
            <a:r>
              <a:rPr lang="pl-PL" sz="2800" dirty="0"/>
              <a:t> </a:t>
            </a:r>
            <a:r>
              <a:rPr lang="pl-PL" sz="2800" dirty="0" smtClean="0"/>
              <a:t>u </a:t>
            </a:r>
            <a:r>
              <a:rPr lang="hr-HR" sz="2800" dirty="0" smtClean="0"/>
              <a:t>prapovijesti </a:t>
            </a:r>
            <a:r>
              <a:rPr lang="hr-HR" sz="2800" dirty="0"/>
              <a:t>i starome vijeku.</a:t>
            </a:r>
          </a:p>
        </p:txBody>
      </p:sp>
    </p:spTree>
    <p:extLst>
      <p:ext uri="{BB962C8B-B14F-4D97-AF65-F5344CB8AC3E}">
        <p14:creationId xmlns:p14="http://schemas.microsoft.com/office/powerpoint/2010/main" val="245856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Oblikovanje nastave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sat se dijeli u faze</a:t>
            </a:r>
          </a:p>
          <a:p>
            <a:pPr lvl="1"/>
            <a:r>
              <a:rPr lang="hr-HR" dirty="0" smtClean="0"/>
              <a:t>uvodni dio</a:t>
            </a:r>
          </a:p>
          <a:p>
            <a:pPr lvl="1"/>
            <a:r>
              <a:rPr lang="hr-HR" dirty="0" smtClean="0"/>
              <a:t>glavni dio</a:t>
            </a:r>
          </a:p>
          <a:p>
            <a:pPr lvl="1"/>
            <a:r>
              <a:rPr lang="hr-HR" dirty="0" smtClean="0"/>
              <a:t>završni dio</a:t>
            </a:r>
          </a:p>
          <a:p>
            <a:r>
              <a:rPr lang="hr-HR" dirty="0" smtClean="0"/>
              <a:t>ciljevi određuju što i kako će se raditi</a:t>
            </a:r>
          </a:p>
          <a:p>
            <a:pPr lvl="1"/>
            <a:r>
              <a:rPr lang="hr-HR" dirty="0" smtClean="0"/>
              <a:t>čitanje udžbenika i drugih tekstova i odgovaranje na pitanja – kada se uči rad s udžbenikom inače kod kuće (</a:t>
            </a:r>
            <a:r>
              <a:rPr lang="hr-HR" dirty="0"/>
              <a:t>učitelj koji prorađuje udžbenik siječe granu na kojoj </a:t>
            </a:r>
            <a:r>
              <a:rPr lang="hr-HR" dirty="0" smtClean="0"/>
              <a:t>sjedi)</a:t>
            </a:r>
          </a:p>
          <a:p>
            <a:pPr lvl="1"/>
            <a:r>
              <a:rPr lang="hr-HR" dirty="0" smtClean="0"/>
              <a:t>visoka razina apstraktnosti gradiva traži veliku ulogu učitelja i zornih sredstava</a:t>
            </a:r>
          </a:p>
          <a:p>
            <a:pPr lvl="1"/>
            <a:r>
              <a:rPr lang="hr-HR" dirty="0" smtClean="0"/>
              <a:t>historija je, u najvećoj mjeri, individualna znanost</a:t>
            </a:r>
          </a:p>
          <a:p>
            <a:r>
              <a:rPr lang="hr-HR" dirty="0" smtClean="0"/>
              <a:t>eksperiment: pravila provođenja za valjane zaključke</a:t>
            </a:r>
          </a:p>
          <a:p>
            <a:pPr lvl="1"/>
            <a:r>
              <a:rPr lang="hr-HR" dirty="0" smtClean="0"/>
              <a:t>do tada vrijede upute za dobivanje diplome i licence</a:t>
            </a:r>
          </a:p>
          <a:p>
            <a:pPr lvl="1"/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3831336" y="2633472"/>
            <a:ext cx="371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zadaci faza nastave</a:t>
            </a:r>
            <a:endParaRPr lang="hr-HR" sz="2400" dirty="0"/>
          </a:p>
        </p:txBody>
      </p:sp>
      <p:sp>
        <p:nvSpPr>
          <p:cNvPr id="5" name="Desna vitičasta zagrada 4"/>
          <p:cNvSpPr/>
          <p:nvPr/>
        </p:nvSpPr>
        <p:spPr>
          <a:xfrm>
            <a:off x="3072384" y="2432304"/>
            <a:ext cx="365760" cy="8503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576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udžbenik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/>
              <a:t>Udžbenik je </a:t>
            </a:r>
            <a:r>
              <a:rPr lang="hr-HR" b="1" i="1" dirty="0"/>
              <a:t>obvezni</a:t>
            </a:r>
            <a:r>
              <a:rPr lang="hr-HR" i="1" dirty="0"/>
              <a:t> obrazovni materijal u svim predmetima, izuzev predmeta s pretežno odgojnom komponentom, koji služi kao </a:t>
            </a:r>
            <a:r>
              <a:rPr lang="hr-HR" b="1" i="1" dirty="0"/>
              <a:t>cjelovit izvor za ostvarivanje svih odgojno-obrazovnih ishoda utvrđenih predmetnim kurikulumom, kao i očekivanja </a:t>
            </a:r>
            <a:r>
              <a:rPr lang="hr-HR" b="1" i="1" dirty="0" err="1"/>
              <a:t>međupredmetnih</a:t>
            </a:r>
            <a:r>
              <a:rPr lang="hr-HR" b="1" i="1" dirty="0"/>
              <a:t> tema za pojedini razred i predmet</a:t>
            </a:r>
            <a:r>
              <a:rPr lang="hr-HR" i="1" dirty="0"/>
              <a:t>. Sadržaj i struktura udžbenika mora omogućavati učenicima samostalno učenje i stjecanje različitih razina i vrsta kompetencija, kao i vrednovanje usvojenosti odgojno-obrazovnih ishoda i očekivanja </a:t>
            </a:r>
            <a:r>
              <a:rPr lang="hr-HR" i="1" dirty="0" err="1"/>
              <a:t>međupredmetnih</a:t>
            </a:r>
            <a:r>
              <a:rPr lang="hr-HR" i="1" dirty="0"/>
              <a:t> tema</a:t>
            </a:r>
            <a:r>
              <a:rPr lang="hr-HR" i="1" dirty="0" smtClean="0"/>
              <a:t>.</a:t>
            </a:r>
          </a:p>
          <a:p>
            <a:r>
              <a:rPr lang="hr-HR" dirty="0" smtClean="0"/>
              <a:t>moguće je ići drugačijim redoslijedom ako je to nužno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4399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nastavna sredstva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i="1" dirty="0"/>
              <a:t>Osim udžbenika, </a:t>
            </a:r>
            <a:r>
              <a:rPr lang="hr-HR" b="1" i="1" dirty="0"/>
              <a:t>u školi mogu biti u uporabi i nastavna sredstva </a:t>
            </a:r>
            <a:r>
              <a:rPr lang="hr-HR" i="1" dirty="0"/>
              <a:t>(tiskana, digitalna ili fizička) </a:t>
            </a:r>
            <a:r>
              <a:rPr lang="hr-HR" b="1" i="1" dirty="0"/>
              <a:t>koja pomažu u ostvarivanju pojedinih odgojno-obrazovnih ishoda utvrđenih predmetnim kurikulumom, kao i očekivanja </a:t>
            </a:r>
            <a:r>
              <a:rPr lang="hr-HR" b="1" i="1" dirty="0" err="1"/>
              <a:t>međupredmetnih</a:t>
            </a:r>
            <a:r>
              <a:rPr lang="hr-HR" b="1" i="1" dirty="0"/>
              <a:t> tema</a:t>
            </a:r>
            <a:r>
              <a:rPr lang="hr-HR" i="1" dirty="0"/>
              <a:t>, potiču interakciju učenik – učenik i/ili učenik – sadržaj te istraživački i/ili grupni rad (u daljnjem tekstu: drugi obrazovni materijali).</a:t>
            </a:r>
          </a:p>
          <a:p>
            <a:r>
              <a:rPr lang="hr-HR" i="1" dirty="0" smtClean="0"/>
              <a:t>Pravne </a:t>
            </a:r>
            <a:r>
              <a:rPr lang="hr-HR" i="1" dirty="0"/>
              <a:t>osobe koje nude </a:t>
            </a:r>
            <a:r>
              <a:rPr lang="hr-HR" b="1" i="1" dirty="0"/>
              <a:t>komercijalne</a:t>
            </a:r>
            <a:r>
              <a:rPr lang="hr-HR" i="1" dirty="0"/>
              <a:t> druge obrazovne materijale dužne su podnijeti </a:t>
            </a:r>
            <a:r>
              <a:rPr lang="hr-HR" b="1" i="1" dirty="0"/>
              <a:t>zahtjev za objavu</a:t>
            </a:r>
            <a:r>
              <a:rPr lang="hr-HR" i="1" dirty="0"/>
              <a:t> komercijalnih drugih obrazovnih materijala </a:t>
            </a:r>
            <a:r>
              <a:rPr lang="hr-HR" b="1" i="1" dirty="0"/>
              <a:t>u virtualni repozitorij </a:t>
            </a:r>
            <a:r>
              <a:rPr lang="hr-HR" i="1" dirty="0"/>
              <a:t>obrazovnih materijala koji utvrđuje ministar odlukom</a:t>
            </a:r>
            <a:r>
              <a:rPr lang="hr-HR" i="1" dirty="0" smtClean="0"/>
              <a:t>.</a:t>
            </a:r>
          </a:p>
          <a:p>
            <a:r>
              <a:rPr lang="hr-HR" i="1" dirty="0"/>
              <a:t>Pravne i fizičke osobe koje nude </a:t>
            </a:r>
            <a:r>
              <a:rPr lang="hr-HR" b="1" i="1" dirty="0"/>
              <a:t>besplatne</a:t>
            </a:r>
            <a:r>
              <a:rPr lang="hr-HR" i="1" dirty="0"/>
              <a:t> druge obrazovne materijale </a:t>
            </a:r>
            <a:r>
              <a:rPr lang="hr-HR" b="1" i="1" dirty="0"/>
              <a:t>mogu podnijeti zahtjev </a:t>
            </a:r>
            <a:r>
              <a:rPr lang="hr-HR" i="1" dirty="0"/>
              <a:t>za objavu besplatnih drugih obrazovnih materijala u virtualni repozitorij obrazovnih materijala.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7244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Nastavna sredstva – izbor i izrada učitelja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 ostvarivanje ciljeva nastave</a:t>
            </a:r>
          </a:p>
          <a:p>
            <a:r>
              <a:rPr lang="hr-HR" dirty="0" smtClean="0"/>
              <a:t>odabir učitelja</a:t>
            </a:r>
          </a:p>
          <a:p>
            <a:r>
              <a:rPr lang="hr-HR" dirty="0" smtClean="0"/>
              <a:t>adekvatno metodičko oblikovanje</a:t>
            </a:r>
          </a:p>
          <a:p>
            <a:r>
              <a:rPr lang="hr-HR" dirty="0" smtClean="0"/>
              <a:t>cilj određuje nastavno sredstvo</a:t>
            </a:r>
          </a:p>
          <a:p>
            <a:r>
              <a:rPr lang="hr-HR" dirty="0" smtClean="0"/>
              <a:t>preuzimanje za nastavu – nekomercijalna djelatnost</a:t>
            </a:r>
          </a:p>
          <a:p>
            <a:r>
              <a:rPr lang="hr-HR" dirty="0" smtClean="0"/>
              <a:t>vlastita izrada (karta, shema, lenta)</a:t>
            </a:r>
          </a:p>
        </p:txBody>
      </p:sp>
    </p:spTree>
    <p:extLst>
      <p:ext uri="{BB962C8B-B14F-4D97-AF65-F5344CB8AC3E}">
        <p14:creationId xmlns:p14="http://schemas.microsoft.com/office/powerpoint/2010/main" val="57431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blok sat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ne rasterećuje učenika</a:t>
            </a:r>
          </a:p>
          <a:p>
            <a:pPr lvl="1"/>
            <a:r>
              <a:rPr lang="hr-HR" dirty="0" smtClean="0"/>
              <a:t>veliki sadržaji i zadaće</a:t>
            </a:r>
          </a:p>
          <a:p>
            <a:pPr lvl="1"/>
            <a:r>
              <a:rPr lang="hr-HR" dirty="0" smtClean="0"/>
              <a:t>manji broj ponavljanja</a:t>
            </a:r>
          </a:p>
          <a:p>
            <a:r>
              <a:rPr lang="hr-HR" dirty="0" smtClean="0"/>
              <a:t>zbog bolesti</a:t>
            </a:r>
          </a:p>
          <a:p>
            <a:pPr lvl="1"/>
            <a:r>
              <a:rPr lang="hr-HR" dirty="0" smtClean="0"/>
              <a:t>oblikovati u izvedbenom programu sadržaje za blok sat</a:t>
            </a:r>
          </a:p>
          <a:p>
            <a:pPr lvl="1"/>
            <a:r>
              <a:rPr lang="hr-HR" dirty="0" smtClean="0">
                <a:solidFill>
                  <a:srgbClr val="FF0000"/>
                </a:solidFill>
              </a:rPr>
              <a:t>nikako ponavljanje gradiva neposredno prije testa</a:t>
            </a:r>
            <a:endParaRPr lang="hr-H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15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ocjena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kontinuirano praćenje i ocjenjivanje</a:t>
            </a:r>
          </a:p>
          <a:p>
            <a:r>
              <a:rPr lang="hr-HR" dirty="0" smtClean="0"/>
              <a:t>nije aritmetička sredina</a:t>
            </a:r>
          </a:p>
          <a:p>
            <a:r>
              <a:rPr lang="hr-HR" dirty="0" smtClean="0"/>
              <a:t>planiranje načina i vrste ocjene</a:t>
            </a:r>
          </a:p>
          <a:p>
            <a:r>
              <a:rPr lang="hr-HR" dirty="0" smtClean="0"/>
              <a:t>dostizanje kompetencije</a:t>
            </a:r>
          </a:p>
          <a:p>
            <a:r>
              <a:rPr lang="hr-HR" dirty="0" smtClean="0"/>
              <a:t>besmislenost ponovnog odgovaranja tema koje su slabije ocjenjene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8891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Test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160391"/>
          </a:xfrm>
        </p:spPr>
        <p:txBody>
          <a:bodyPr>
            <a:normAutofit lnSpcReduction="10000"/>
          </a:bodyPr>
          <a:lstStyle/>
          <a:p>
            <a:r>
              <a:rPr lang="hr-HR" sz="3600" dirty="0" smtClean="0"/>
              <a:t>otvorenog tipa</a:t>
            </a:r>
          </a:p>
          <a:p>
            <a:pPr lvl="1"/>
            <a:r>
              <a:rPr lang="hr-HR" sz="3200" dirty="0" smtClean="0"/>
              <a:t>pripovijedanje (naracija)</a:t>
            </a:r>
          </a:p>
          <a:p>
            <a:pPr lvl="1"/>
            <a:r>
              <a:rPr lang="hr-HR" sz="3200" dirty="0" smtClean="0"/>
              <a:t>kauzalnost</a:t>
            </a:r>
          </a:p>
          <a:p>
            <a:pPr lvl="1"/>
            <a:r>
              <a:rPr lang="hr-HR" sz="3200" dirty="0" smtClean="0"/>
              <a:t>analiza povijesnih izvora</a:t>
            </a:r>
          </a:p>
          <a:p>
            <a:r>
              <a:rPr lang="hr-HR" sz="3600" dirty="0" smtClean="0"/>
              <a:t>zatvorenog tipa</a:t>
            </a:r>
          </a:p>
          <a:p>
            <a:pPr lvl="1"/>
            <a:r>
              <a:rPr lang="hr-HR" sz="2800" dirty="0" smtClean="0"/>
              <a:t>definicije </a:t>
            </a:r>
          </a:p>
          <a:p>
            <a:pPr lvl="1"/>
            <a:r>
              <a:rPr lang="hr-HR" sz="2800" dirty="0" smtClean="0"/>
              <a:t>kronologija</a:t>
            </a:r>
          </a:p>
          <a:p>
            <a:pPr lvl="2"/>
            <a:r>
              <a:rPr lang="hr-HR" sz="2400" dirty="0" smtClean="0"/>
              <a:t>kad se dogodilo</a:t>
            </a:r>
          </a:p>
          <a:p>
            <a:pPr lvl="2"/>
            <a:r>
              <a:rPr lang="hr-HR" sz="2400" dirty="0" smtClean="0"/>
              <a:t>kronološki redoslijed</a:t>
            </a:r>
          </a:p>
          <a:p>
            <a:pPr lvl="1"/>
            <a:r>
              <a:rPr lang="hr-HR" sz="2800" dirty="0" smtClean="0"/>
              <a:t>karta</a:t>
            </a:r>
          </a:p>
          <a:p>
            <a:pPr lvl="1"/>
            <a:r>
              <a:rPr lang="hr-HR" sz="2800" dirty="0" smtClean="0"/>
              <a:t>slika (ne samo tko je na slici i gdje se dogodilo)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17365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Kriterij vrednovanja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postoji</a:t>
            </a:r>
            <a:endParaRPr lang="hr-HR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/>
              <a:t>Značajke VII stupnja stručne spreme HKO</a:t>
            </a:r>
          </a:p>
          <a:p>
            <a:r>
              <a:rPr lang="hr-HR" dirty="0"/>
              <a:t>Okvir nacionalnoga standarda kvalifikacija za učitelje u osnovnim i srednjim školama</a:t>
            </a:r>
          </a:p>
          <a:p>
            <a:r>
              <a:rPr lang="hr-HR" dirty="0"/>
              <a:t>Nastavni programi i </a:t>
            </a:r>
            <a:r>
              <a:rPr lang="hr-HR" dirty="0" err="1"/>
              <a:t>kurikuli</a:t>
            </a:r>
            <a:endParaRPr lang="hr-HR" dirty="0"/>
          </a:p>
          <a:p>
            <a:r>
              <a:rPr lang="hr-HR" dirty="0" smtClean="0"/>
              <a:t>Historija</a:t>
            </a:r>
          </a:p>
          <a:p>
            <a:r>
              <a:rPr lang="hr-HR" dirty="0" smtClean="0"/>
              <a:t>Metodika nastave povijesti</a:t>
            </a:r>
            <a:endParaRPr lang="hr-HR" dirty="0"/>
          </a:p>
        </p:txBody>
      </p:sp>
      <p:sp>
        <p:nvSpPr>
          <p:cNvPr id="8" name="Rezervirano mjesto teksta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 smtClean="0"/>
              <a:t>nedostaje</a:t>
            </a:r>
            <a:endParaRPr lang="hr-HR" dirty="0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r-HR" dirty="0" smtClean="0"/>
              <a:t>Kriteriji za procjenu učenika i učitelja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301268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32873"/>
          </a:xfrm>
        </p:spPr>
        <p:txBody>
          <a:bodyPr/>
          <a:lstStyle/>
          <a:p>
            <a:r>
              <a:rPr lang="hr-HR" dirty="0" smtClean="0"/>
              <a:t>pisanje testa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932874"/>
            <a:ext cx="10515600" cy="5717308"/>
          </a:xfrm>
        </p:spPr>
        <p:txBody>
          <a:bodyPr>
            <a:normAutofit lnSpcReduction="10000"/>
          </a:bodyPr>
          <a:lstStyle/>
          <a:p>
            <a:pPr fontAlgn="base"/>
            <a:r>
              <a:rPr lang="hr-HR" dirty="0"/>
              <a:t> </a:t>
            </a:r>
            <a:r>
              <a:rPr lang="hr-HR" dirty="0" smtClean="0"/>
              <a:t>Učitelj </a:t>
            </a:r>
            <a:r>
              <a:rPr lang="hr-HR" dirty="0"/>
              <a:t>je dužan </a:t>
            </a:r>
            <a:r>
              <a:rPr lang="hr-HR" b="1" dirty="0"/>
              <a:t>obavijestiti učenike </a:t>
            </a:r>
            <a:r>
              <a:rPr lang="hr-HR" dirty="0"/>
              <a:t>o </a:t>
            </a:r>
            <a:r>
              <a:rPr lang="hr-HR" b="1" dirty="0"/>
              <a:t>opsegu</a:t>
            </a:r>
            <a:r>
              <a:rPr lang="hr-HR" dirty="0"/>
              <a:t> sadržaja i odgojno-obrazovnim </a:t>
            </a:r>
            <a:r>
              <a:rPr lang="hr-HR" b="1" dirty="0" smtClean="0"/>
              <a:t>ishodima</a:t>
            </a:r>
            <a:r>
              <a:rPr lang="hr-HR" dirty="0" smtClean="0"/>
              <a:t> </a:t>
            </a:r>
            <a:r>
              <a:rPr lang="hr-HR" dirty="0"/>
              <a:t>koji će se provjeravati i </a:t>
            </a:r>
            <a:r>
              <a:rPr lang="hr-HR" b="1" dirty="0"/>
              <a:t>načinu</a:t>
            </a:r>
            <a:r>
              <a:rPr lang="hr-HR" dirty="0"/>
              <a:t> provođenja pisane </a:t>
            </a:r>
            <a:r>
              <a:rPr lang="hr-HR" dirty="0" smtClean="0"/>
              <a:t>provjere </a:t>
            </a:r>
            <a:r>
              <a:rPr lang="hr-HR" b="1" dirty="0"/>
              <a:t>najmanje mjesec dana prije provjere</a:t>
            </a:r>
            <a:r>
              <a:rPr lang="hr-HR" dirty="0"/>
              <a:t> te termin provjere upisati u Razrednu </a:t>
            </a:r>
            <a:r>
              <a:rPr lang="hr-HR" dirty="0" smtClean="0"/>
              <a:t>knjigu</a:t>
            </a:r>
          </a:p>
          <a:p>
            <a:pPr fontAlgn="base"/>
            <a:r>
              <a:rPr lang="hr-HR" dirty="0"/>
              <a:t>Provodi se poslije obrađenih i uvježbanih nastavnih </a:t>
            </a:r>
            <a:r>
              <a:rPr lang="hr-HR" dirty="0" smtClean="0"/>
              <a:t>sadržaja</a:t>
            </a:r>
          </a:p>
          <a:p>
            <a:pPr lvl="1" fontAlgn="base"/>
            <a:r>
              <a:rPr lang="hr-HR" dirty="0" smtClean="0">
                <a:solidFill>
                  <a:srgbClr val="FF0000"/>
                </a:solidFill>
              </a:rPr>
              <a:t>obrađeni ne znači da su učenici samostalno obradili po mailom dobivenim </a:t>
            </a:r>
            <a:r>
              <a:rPr lang="hr-HR" dirty="0" err="1" smtClean="0">
                <a:solidFill>
                  <a:srgbClr val="FF0000"/>
                </a:solidFill>
              </a:rPr>
              <a:t>uputstvima</a:t>
            </a:r>
            <a:r>
              <a:rPr lang="hr-HR" dirty="0">
                <a:solidFill>
                  <a:srgbClr val="FF0000"/>
                </a:solidFill>
              </a:rPr>
              <a:t>,</a:t>
            </a:r>
            <a:r>
              <a:rPr lang="hr-HR" dirty="0" smtClean="0">
                <a:solidFill>
                  <a:srgbClr val="FF0000"/>
                </a:solidFill>
              </a:rPr>
              <a:t> a bez provjere i obavijesti učitelja</a:t>
            </a:r>
          </a:p>
          <a:p>
            <a:pPr lvl="1" fontAlgn="base"/>
            <a:r>
              <a:rPr lang="hr-HR" dirty="0" smtClean="0">
                <a:solidFill>
                  <a:srgbClr val="FF0000"/>
                </a:solidFill>
              </a:rPr>
              <a:t>uvježbano nije nakon danih pitanja (katehetska nastava)</a:t>
            </a:r>
            <a:endParaRPr lang="hr-HR" dirty="0">
              <a:solidFill>
                <a:srgbClr val="FF0000"/>
              </a:solidFill>
            </a:endParaRPr>
          </a:p>
          <a:p>
            <a:pPr fontAlgn="base"/>
            <a:r>
              <a:rPr lang="hr-HR" dirty="0" smtClean="0"/>
              <a:t>U </a:t>
            </a:r>
            <a:r>
              <a:rPr lang="hr-HR" dirty="0"/>
              <a:t>jednome </a:t>
            </a:r>
            <a:r>
              <a:rPr lang="hr-HR" b="1" dirty="0"/>
              <a:t>danu</a:t>
            </a:r>
            <a:r>
              <a:rPr lang="hr-HR" dirty="0"/>
              <a:t> učenik može pisati samo jednu pisanu provjeru, a u jednome </a:t>
            </a:r>
            <a:r>
              <a:rPr lang="hr-HR" b="1" dirty="0"/>
              <a:t>tjednu</a:t>
            </a:r>
            <a:r>
              <a:rPr lang="hr-HR" dirty="0"/>
              <a:t> najviše četiri pisane provjere.</a:t>
            </a:r>
          </a:p>
          <a:p>
            <a:pPr fontAlgn="base"/>
            <a:r>
              <a:rPr lang="hr-HR" dirty="0" smtClean="0"/>
              <a:t>pisane </a:t>
            </a:r>
            <a:r>
              <a:rPr lang="hr-HR" dirty="0"/>
              <a:t>provjere koje se provode sa svrhom vrednovanja za učenje ili vrednovanja kao učenje nije potrebno najavljivati</a:t>
            </a:r>
            <a:r>
              <a:rPr lang="hr-HR" dirty="0" smtClean="0"/>
              <a:t>. (</a:t>
            </a:r>
            <a:r>
              <a:rPr lang="hr-HR" dirty="0"/>
              <a:t>Vrednovanje za učenje i vrednovanje kao učenje ne rezultiraju ocjenom, nego kvalitativnom povratnom informacijom</a:t>
            </a:r>
            <a:r>
              <a:rPr lang="hr-HR" dirty="0" smtClean="0"/>
              <a:t>.)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7134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ponavljanje testa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hr-HR" dirty="0"/>
              <a:t> Nakon pisane provjere s </a:t>
            </a:r>
            <a:r>
              <a:rPr lang="hr-HR" b="1" dirty="0"/>
              <a:t>neočekivanim postignućem učenika</a:t>
            </a:r>
            <a:r>
              <a:rPr lang="hr-HR" dirty="0"/>
              <a:t>, </a:t>
            </a:r>
            <a:r>
              <a:rPr lang="hr-HR" dirty="0" smtClean="0"/>
              <a:t>učitelj treba </a:t>
            </a:r>
            <a:r>
              <a:rPr lang="hr-HR" dirty="0"/>
              <a:t>utvrditi uzroke neuspjeha i o njima dati povratnu informaciju </a:t>
            </a:r>
            <a:r>
              <a:rPr lang="hr-HR" dirty="0" smtClean="0"/>
              <a:t>učenicima, odnosno </a:t>
            </a:r>
            <a:r>
              <a:rPr lang="hr-HR" dirty="0"/>
              <a:t>kada ocijeni da postignuća učenika </a:t>
            </a:r>
            <a:r>
              <a:rPr lang="hr-HR" b="1" dirty="0"/>
              <a:t>nisu dovoljna za nastavak poučavanja i učenja</a:t>
            </a:r>
            <a:r>
              <a:rPr lang="hr-HR" dirty="0" smtClean="0"/>
              <a:t>.</a:t>
            </a:r>
            <a:endParaRPr lang="hr-HR" dirty="0"/>
          </a:p>
          <a:p>
            <a:pPr fontAlgn="base"/>
            <a:r>
              <a:rPr lang="hr-HR" dirty="0" smtClean="0"/>
              <a:t>U </a:t>
            </a:r>
            <a:r>
              <a:rPr lang="hr-HR" b="1" dirty="0"/>
              <a:t>dogovoru</a:t>
            </a:r>
            <a:r>
              <a:rPr lang="hr-HR" dirty="0"/>
              <a:t> s razrednikom i stručnom službom škole predmetni </a:t>
            </a:r>
            <a:r>
              <a:rPr lang="hr-HR" dirty="0" smtClean="0"/>
              <a:t>učitelj </a:t>
            </a:r>
            <a:r>
              <a:rPr lang="hr-HR" dirty="0"/>
              <a:t>treba </a:t>
            </a:r>
            <a:r>
              <a:rPr lang="hr-HR" b="1" dirty="0"/>
              <a:t>odlučiti o potrebi ponavljanja </a:t>
            </a:r>
            <a:r>
              <a:rPr lang="hr-HR" dirty="0"/>
              <a:t>pisane provjere te </a:t>
            </a:r>
            <a:r>
              <a:rPr lang="hr-HR" b="1" dirty="0"/>
              <a:t>primjerenom obliku podrške učenicima za postizanje odgojno-obrazovnih ishoda</a:t>
            </a:r>
            <a:r>
              <a:rPr lang="hr-HR" dirty="0"/>
              <a:t>.</a:t>
            </a:r>
          </a:p>
          <a:p>
            <a:pPr marL="0" indent="0">
              <a:buNone/>
            </a:pPr>
            <a:r>
              <a:rPr lang="hr-HR" b="1" dirty="0" smtClean="0">
                <a:solidFill>
                  <a:srgbClr val="FF0000"/>
                </a:solidFill>
              </a:rPr>
              <a:t>ne za one koji nisu pisali test</a:t>
            </a:r>
          </a:p>
          <a:p>
            <a:pPr marL="0" indent="0">
              <a:buNone/>
            </a:pPr>
            <a:r>
              <a:rPr lang="hr-HR" b="1" dirty="0" smtClean="0">
                <a:solidFill>
                  <a:srgbClr val="FF0000"/>
                </a:solidFill>
              </a:rPr>
              <a:t>ne za ispravljanje ocjene</a:t>
            </a:r>
          </a:p>
          <a:p>
            <a:pPr marL="0" indent="0">
              <a:buNone/>
            </a:pPr>
            <a:r>
              <a:rPr lang="hr-HR" b="1" dirty="0" smtClean="0">
                <a:solidFill>
                  <a:srgbClr val="FF0000"/>
                </a:solidFill>
              </a:rPr>
              <a:t>ne izvan nastave</a:t>
            </a:r>
          </a:p>
          <a:p>
            <a:pPr marL="0" indent="0">
              <a:buNone/>
            </a:pPr>
            <a:r>
              <a:rPr lang="hr-HR" b="1" dirty="0" smtClean="0">
                <a:solidFill>
                  <a:srgbClr val="FF0000"/>
                </a:solidFill>
              </a:rPr>
              <a:t>evidentiran u dnevniku rada</a:t>
            </a:r>
            <a:endParaRPr lang="hr-H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4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inicijalni test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učitelj </a:t>
            </a:r>
            <a:r>
              <a:rPr lang="hr-HR" b="1" dirty="0" smtClean="0"/>
              <a:t>može</a:t>
            </a:r>
            <a:r>
              <a:rPr lang="hr-HR" dirty="0" smtClean="0"/>
              <a:t> </a:t>
            </a:r>
            <a:r>
              <a:rPr lang="hr-HR" dirty="0"/>
              <a:t>na početku nastavne godine – u svrhu </a:t>
            </a:r>
            <a:r>
              <a:rPr lang="hr-HR" dirty="0" smtClean="0"/>
              <a:t>uvida </a:t>
            </a:r>
            <a:r>
              <a:rPr lang="hr-HR" dirty="0"/>
              <a:t>u </a:t>
            </a:r>
            <a:r>
              <a:rPr lang="hr-HR" b="1" dirty="0"/>
              <a:t>postignutu razinu kompetencija </a:t>
            </a:r>
            <a:r>
              <a:rPr lang="hr-HR" dirty="0"/>
              <a:t>učenika </a:t>
            </a:r>
            <a:r>
              <a:rPr lang="hr-HR" dirty="0" smtClean="0"/>
              <a:t>provesti </a:t>
            </a:r>
            <a:r>
              <a:rPr lang="hr-HR" dirty="0"/>
              <a:t>uvodno ili inicijalno provjeravanje.</a:t>
            </a:r>
          </a:p>
          <a:p>
            <a:r>
              <a:rPr lang="hr-HR" dirty="0" smtClean="0"/>
              <a:t>Rezultat </a:t>
            </a:r>
            <a:r>
              <a:rPr lang="hr-HR" dirty="0"/>
              <a:t>inicijalne provjere upisuje se u bilješke o praćenju učenika, </a:t>
            </a:r>
            <a:r>
              <a:rPr lang="hr-HR" b="1" dirty="0"/>
              <a:t>ne ocjenjuje se brojčano</a:t>
            </a:r>
            <a:r>
              <a:rPr lang="hr-HR" dirty="0"/>
              <a:t> te služi pravovremenome pružanju kvalitetne individualne informacije učeniku i roditelju.</a:t>
            </a:r>
          </a:p>
          <a:p>
            <a:pPr marL="0" indent="0">
              <a:buNone/>
            </a:pPr>
            <a:r>
              <a:rPr lang="hr-HR" b="1" dirty="0" smtClean="0">
                <a:solidFill>
                  <a:srgbClr val="FF0000"/>
                </a:solidFill>
              </a:rPr>
              <a:t>to nije dokaz da prošle godine nisu učili u radu od kuće</a:t>
            </a:r>
          </a:p>
          <a:p>
            <a:pPr marL="0" indent="0">
              <a:buNone/>
            </a:pPr>
            <a:r>
              <a:rPr lang="hr-HR" b="1" dirty="0" smtClean="0">
                <a:solidFill>
                  <a:srgbClr val="FF0000"/>
                </a:solidFill>
              </a:rPr>
              <a:t>datumi nisu kompetencije</a:t>
            </a:r>
            <a:endParaRPr lang="hr-H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29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Zakon o odgoju i obrazovanju u osnovnoj i srednjoj školi</a:t>
            </a:r>
          </a:p>
          <a:p>
            <a:r>
              <a:rPr lang="hr-HR" dirty="0" smtClean="0"/>
              <a:t>Zakon o stručno-pedagoškom nadzoru</a:t>
            </a:r>
          </a:p>
          <a:p>
            <a:r>
              <a:rPr lang="hr-HR" dirty="0" smtClean="0"/>
              <a:t>Zakon o prosvjetnoj inspekciji</a:t>
            </a:r>
          </a:p>
          <a:p>
            <a:r>
              <a:rPr lang="hr-HR" dirty="0" smtClean="0"/>
              <a:t>Pravilnik o </a:t>
            </a:r>
            <a:r>
              <a:rPr lang="hr-HR" b="1" dirty="0"/>
              <a:t> </a:t>
            </a:r>
            <a:r>
              <a:rPr lang="hr-HR" dirty="0" smtClean="0"/>
              <a:t>načinima, postupcima i elementima vrednovanja učenika u osnovnoj i srednjoj školi</a:t>
            </a:r>
          </a:p>
          <a:p>
            <a:r>
              <a:rPr lang="hr-HR" dirty="0" smtClean="0"/>
              <a:t>Pravilnik o osnovnoškolskom i srednjoškolskom odgoju i obrazovanju učenika s teškoćama </a:t>
            </a:r>
            <a:r>
              <a:rPr lang="hr-HR" smtClean="0"/>
              <a:t>u razvoju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813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"/>
            <a:ext cx="693019" cy="6858000"/>
          </a:xfrm>
        </p:spPr>
        <p:txBody>
          <a:bodyPr vert="vert270">
            <a:noAutofit/>
          </a:bodyPr>
          <a:lstStyle/>
          <a:p>
            <a:pPr lvl="0" algn="ctr"/>
            <a:r>
              <a:rPr lang="hr-HR" sz="3200" b="1" dirty="0">
                <a:solidFill>
                  <a:schemeClr val="accent1">
                    <a:lumMod val="75000"/>
                  </a:schemeClr>
                </a:solidFill>
              </a:rPr>
              <a:t>Značajke VII stupnja stručne </a:t>
            </a:r>
            <a:r>
              <a:rPr lang="hr-HR" sz="3200" b="1" dirty="0" smtClean="0">
                <a:solidFill>
                  <a:schemeClr val="accent1">
                    <a:lumMod val="75000"/>
                  </a:schemeClr>
                </a:solidFill>
              </a:rPr>
              <a:t>spreme</a:t>
            </a:r>
            <a:endParaRPr lang="hr-H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7435954"/>
              </p:ext>
            </p:extLst>
          </p:nvPr>
        </p:nvGraphicFramePr>
        <p:xfrm>
          <a:off x="760396" y="0"/>
          <a:ext cx="1143160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38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zervirano mjesto sadržaja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43742883"/>
              </p:ext>
            </p:extLst>
          </p:nvPr>
        </p:nvGraphicFramePr>
        <p:xfrm>
          <a:off x="625643" y="625643"/>
          <a:ext cx="10728158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929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48639"/>
          </a:xfrm>
        </p:spPr>
        <p:txBody>
          <a:bodyPr>
            <a:normAutofit fontScale="90000"/>
          </a:bodyPr>
          <a:lstStyle/>
          <a:p>
            <a:pPr algn="ctr"/>
            <a:r>
              <a:rPr lang="hr-HR" sz="4000" dirty="0" smtClean="0"/>
              <a:t>Didaktika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548640"/>
            <a:ext cx="10185400" cy="6063916"/>
          </a:xfrm>
        </p:spPr>
        <p:txBody>
          <a:bodyPr>
            <a:normAutofit/>
          </a:bodyPr>
          <a:lstStyle/>
          <a:p>
            <a:r>
              <a:rPr lang="hr-HR" dirty="0" smtClean="0"/>
              <a:t>Najorganiziranije plansko obrazovanje izvodi se u </a:t>
            </a:r>
            <a:r>
              <a:rPr lang="hr-HR" b="1" dirty="0" smtClean="0"/>
              <a:t>nastavi</a:t>
            </a:r>
            <a:r>
              <a:rPr lang="hr-HR" dirty="0"/>
              <a:t>.</a:t>
            </a:r>
            <a:endParaRPr lang="hr-HR" dirty="0" smtClean="0"/>
          </a:p>
          <a:p>
            <a:r>
              <a:rPr lang="hr-HR" b="1" dirty="0" smtClean="0"/>
              <a:t>Nastavnik</a:t>
            </a:r>
            <a:r>
              <a:rPr lang="hr-HR" dirty="0" smtClean="0"/>
              <a:t> je kvalificirani stručnjak koji poučavanjem učenika organizira efikasni proces obrazovanja i nastave u cjelini.</a:t>
            </a:r>
          </a:p>
          <a:p>
            <a:pPr lvl="1"/>
            <a:r>
              <a:rPr lang="hr-HR" dirty="0" smtClean="0"/>
              <a:t>Studij</a:t>
            </a:r>
          </a:p>
          <a:p>
            <a:pPr lvl="1"/>
            <a:r>
              <a:rPr lang="hr-HR" dirty="0" smtClean="0"/>
              <a:t>Pripravnički staž -  licenca</a:t>
            </a:r>
          </a:p>
          <a:p>
            <a:pPr lvl="1"/>
            <a:r>
              <a:rPr lang="hr-HR" dirty="0" smtClean="0"/>
              <a:t>Stručno usavršavanje</a:t>
            </a:r>
          </a:p>
          <a:p>
            <a:pPr lvl="2"/>
            <a:r>
              <a:rPr lang="hr-HR" dirty="0" smtClean="0"/>
              <a:t>organizirano</a:t>
            </a:r>
          </a:p>
          <a:p>
            <a:pPr lvl="3"/>
            <a:r>
              <a:rPr lang="hr-HR" dirty="0" smtClean="0"/>
              <a:t>propisane institucije</a:t>
            </a:r>
          </a:p>
          <a:p>
            <a:pPr lvl="3"/>
            <a:r>
              <a:rPr lang="hr-HR" dirty="0" smtClean="0"/>
              <a:t>reklamno djelovanje</a:t>
            </a:r>
          </a:p>
          <a:p>
            <a:pPr lvl="2"/>
            <a:r>
              <a:rPr lang="hr-HR" b="1" dirty="0" smtClean="0"/>
              <a:t>individualno</a:t>
            </a:r>
          </a:p>
          <a:p>
            <a:r>
              <a:rPr lang="hr-HR" b="1" dirty="0" smtClean="0"/>
              <a:t>Učenik</a:t>
            </a:r>
            <a:r>
              <a:rPr lang="hr-HR" dirty="0" smtClean="0"/>
              <a:t> sistematskim poučavanjem nastavnika i samostalnim učenjem stječe </a:t>
            </a:r>
            <a:r>
              <a:rPr lang="hr-HR" dirty="0"/>
              <a:t>obrazovanje</a:t>
            </a:r>
            <a:r>
              <a:rPr lang="hr-HR" dirty="0" smtClean="0"/>
              <a:t>. </a:t>
            </a:r>
          </a:p>
          <a:p>
            <a:pPr marL="0" indent="0" algn="r">
              <a:buNone/>
            </a:pPr>
            <a:r>
              <a:rPr lang="hr-HR" dirty="0" smtClean="0"/>
              <a:t>(Poljak, Didaktika) </a:t>
            </a:r>
            <a:endParaRPr lang="hr-HR" dirty="0"/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8836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Kurikulum</a:t>
            </a:r>
            <a:endParaRPr lang="hr-HR" dirty="0"/>
          </a:p>
        </p:txBody>
      </p:sp>
      <p:sp>
        <p:nvSpPr>
          <p:cNvPr id="7" name="Rezervirano mjesto teksta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UČITELJ KAO </a:t>
            </a:r>
            <a:r>
              <a:rPr lang="hr-HR" dirty="0" smtClean="0"/>
              <a:t>DISKETA</a:t>
            </a:r>
            <a:endParaRPr lang="hr-HR" dirty="0"/>
          </a:p>
        </p:txBody>
      </p:sp>
      <p:pic>
        <p:nvPicPr>
          <p:cNvPr id="10" name="Rezervirano mjesto sadržaja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505075"/>
            <a:ext cx="3834799" cy="3684588"/>
          </a:xfrm>
        </p:spPr>
      </p:pic>
      <p:sp>
        <p:nvSpPr>
          <p:cNvPr id="8" name="Rezervirano mjesto teksta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 smtClean="0"/>
              <a:t>ODABIR METODA RADA</a:t>
            </a:r>
            <a:endParaRPr lang="hr-HR" dirty="0"/>
          </a:p>
        </p:txBody>
      </p:sp>
      <p:pic>
        <p:nvPicPr>
          <p:cNvPr id="3074" name="Picture 2" descr="Symbolbild Volljährigkeit Schulklasse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888908"/>
            <a:ext cx="5183188" cy="2916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52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metodički okvir</a:t>
            </a:r>
          </a:p>
        </p:txBody>
      </p:sp>
      <p:grpSp>
        <p:nvGrpSpPr>
          <p:cNvPr id="4" name="Grupa 3"/>
          <p:cNvGrpSpPr/>
          <p:nvPr/>
        </p:nvGrpSpPr>
        <p:grpSpPr>
          <a:xfrm>
            <a:off x="463963" y="1288408"/>
            <a:ext cx="9945246" cy="5308023"/>
            <a:chOff x="463963" y="1288408"/>
            <a:chExt cx="9945246" cy="5308023"/>
          </a:xfrm>
        </p:grpSpPr>
        <p:sp>
          <p:nvSpPr>
            <p:cNvPr id="9220" name="TekstniOkvir 14"/>
            <p:cNvSpPr txBox="1">
              <a:spLocks noChangeArrowheads="1"/>
            </p:cNvSpPr>
            <p:nvPr/>
          </p:nvSpPr>
          <p:spPr bwMode="auto">
            <a:xfrm>
              <a:off x="463963" y="4517136"/>
              <a:ext cx="1428750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hr-HR" altLang="sr-Latn-RS" sz="3200" dirty="0">
                  <a:latin typeface="Calibri" panose="020F0502020204030204" pitchFamily="34" charset="0"/>
                </a:rPr>
                <a:t>učenik</a:t>
              </a:r>
              <a:endParaRPr lang="hr-HR" altLang="sr-Latn-RS" dirty="0">
                <a:latin typeface="Calibri" panose="020F0502020204030204" pitchFamily="34" charset="0"/>
              </a:endParaRPr>
            </a:p>
          </p:txBody>
        </p:sp>
        <p:sp>
          <p:nvSpPr>
            <p:cNvPr id="2" name="Jednakokračni trokut 1"/>
            <p:cNvSpPr/>
            <p:nvPr/>
          </p:nvSpPr>
          <p:spPr>
            <a:xfrm>
              <a:off x="1110884" y="2363788"/>
              <a:ext cx="2966224" cy="1996068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2400" dirty="0" smtClean="0">
                  <a:solidFill>
                    <a:schemeClr val="tx1"/>
                  </a:solidFill>
                </a:rPr>
                <a:t>didaktički trokut</a:t>
              </a:r>
              <a:endParaRPr lang="hr-HR" sz="2400" dirty="0">
                <a:solidFill>
                  <a:schemeClr val="tx1"/>
                </a:solidFill>
              </a:endParaRPr>
            </a:p>
          </p:txBody>
        </p:sp>
        <p:sp>
          <p:nvSpPr>
            <p:cNvPr id="3" name="Elipsa 2"/>
            <p:cNvSpPr/>
            <p:nvPr/>
          </p:nvSpPr>
          <p:spPr>
            <a:xfrm>
              <a:off x="1619690" y="1288408"/>
              <a:ext cx="1948611" cy="96384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2800" dirty="0" smtClean="0"/>
                <a:t>učitelj</a:t>
              </a:r>
              <a:endParaRPr lang="hr-HR" dirty="0"/>
            </a:p>
          </p:txBody>
        </p:sp>
        <p:cxnSp>
          <p:nvCxnSpPr>
            <p:cNvPr id="5" name="Ravni poveznik sa strelicom 4"/>
            <p:cNvCxnSpPr/>
            <p:nvPr/>
          </p:nvCxnSpPr>
          <p:spPr>
            <a:xfrm flipH="1">
              <a:off x="950976" y="2252252"/>
              <a:ext cx="1399032" cy="190826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" name="Ravni poveznik sa strelicom 6"/>
            <p:cNvCxnSpPr/>
            <p:nvPr/>
          </p:nvCxnSpPr>
          <p:spPr>
            <a:xfrm>
              <a:off x="3081528" y="2252252"/>
              <a:ext cx="1271016" cy="182597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8" name="Elipsa 7"/>
            <p:cNvSpPr/>
            <p:nvPr/>
          </p:nvSpPr>
          <p:spPr>
            <a:xfrm>
              <a:off x="4145377" y="3995928"/>
              <a:ext cx="1856232" cy="1042416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2800" dirty="0" smtClean="0"/>
                <a:t>gradivo</a:t>
              </a:r>
              <a:endParaRPr lang="hr-HR" dirty="0"/>
            </a:p>
          </p:txBody>
        </p:sp>
        <p:sp>
          <p:nvSpPr>
            <p:cNvPr id="9" name="Elipsa 8"/>
            <p:cNvSpPr/>
            <p:nvPr/>
          </p:nvSpPr>
          <p:spPr>
            <a:xfrm>
              <a:off x="5562515" y="2857751"/>
              <a:ext cx="1281305" cy="60350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znanje</a:t>
              </a:r>
              <a:endParaRPr lang="hr-HR" dirty="0"/>
            </a:p>
          </p:txBody>
        </p:sp>
        <p:sp>
          <p:nvSpPr>
            <p:cNvPr id="19" name="Elipsa 18"/>
            <p:cNvSpPr/>
            <p:nvPr/>
          </p:nvSpPr>
          <p:spPr>
            <a:xfrm>
              <a:off x="5814921" y="1764893"/>
              <a:ext cx="2154936" cy="80145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dirty="0" smtClean="0">
                  <a:solidFill>
                    <a:schemeClr val="accent6">
                      <a:lumMod val="50000"/>
                    </a:schemeClr>
                  </a:solidFill>
                </a:rPr>
                <a:t>historija</a:t>
              </a:r>
              <a:endParaRPr lang="hr-HR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0" name="Elipsa 19"/>
            <p:cNvSpPr/>
            <p:nvPr/>
          </p:nvSpPr>
          <p:spPr>
            <a:xfrm>
              <a:off x="7031482" y="2359860"/>
              <a:ext cx="2154936" cy="80145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dirty="0" smtClean="0">
                  <a:solidFill>
                    <a:schemeClr val="accent6">
                      <a:lumMod val="50000"/>
                    </a:schemeClr>
                  </a:solidFill>
                </a:rPr>
                <a:t>nastavni program</a:t>
              </a:r>
              <a:endParaRPr lang="hr-HR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1" name="Elipsa 20"/>
            <p:cNvSpPr/>
            <p:nvPr/>
          </p:nvSpPr>
          <p:spPr>
            <a:xfrm>
              <a:off x="8254273" y="3903218"/>
              <a:ext cx="2154936" cy="80145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dirty="0" smtClean="0">
                  <a:solidFill>
                    <a:schemeClr val="accent6">
                      <a:lumMod val="50000"/>
                    </a:schemeClr>
                  </a:solidFill>
                </a:rPr>
                <a:t>učenja</a:t>
              </a:r>
              <a:endParaRPr lang="hr-HR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3" name="Elipsa 22"/>
            <p:cNvSpPr/>
            <p:nvPr/>
          </p:nvSpPr>
          <p:spPr>
            <a:xfrm>
              <a:off x="7083850" y="5061605"/>
              <a:ext cx="2154936" cy="80145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dirty="0" smtClean="0">
                  <a:solidFill>
                    <a:schemeClr val="accent6">
                      <a:lumMod val="50000"/>
                    </a:schemeClr>
                  </a:solidFill>
                </a:rPr>
                <a:t>opći</a:t>
              </a:r>
              <a:endParaRPr lang="hr-HR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4" name="Elipsa 23"/>
            <p:cNvSpPr/>
            <p:nvPr/>
          </p:nvSpPr>
          <p:spPr>
            <a:xfrm>
              <a:off x="7552565" y="5794981"/>
              <a:ext cx="2154936" cy="80145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dirty="0" smtClean="0">
                  <a:solidFill>
                    <a:schemeClr val="accent6">
                      <a:lumMod val="50000"/>
                    </a:schemeClr>
                  </a:solidFill>
                </a:rPr>
                <a:t>o nastavi povijesti</a:t>
              </a:r>
              <a:endParaRPr lang="hr-HR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5" name="Elipsa 24"/>
            <p:cNvSpPr/>
            <p:nvPr/>
          </p:nvSpPr>
          <p:spPr>
            <a:xfrm>
              <a:off x="8254273" y="3175784"/>
              <a:ext cx="2154936" cy="80145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dirty="0" smtClean="0">
                  <a:solidFill>
                    <a:schemeClr val="accent6">
                      <a:lumMod val="50000"/>
                    </a:schemeClr>
                  </a:solidFill>
                </a:rPr>
                <a:t>historijske</a:t>
              </a:r>
              <a:endParaRPr lang="hr-HR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6" name="Elipsa 25"/>
            <p:cNvSpPr/>
            <p:nvPr/>
          </p:nvSpPr>
          <p:spPr>
            <a:xfrm>
              <a:off x="6865156" y="3694176"/>
              <a:ext cx="1296162" cy="60350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vještine</a:t>
              </a:r>
              <a:endParaRPr lang="hr-HR" dirty="0"/>
            </a:p>
          </p:txBody>
        </p:sp>
        <p:sp>
          <p:nvSpPr>
            <p:cNvPr id="27" name="Elipsa 26"/>
            <p:cNvSpPr/>
            <p:nvPr/>
          </p:nvSpPr>
          <p:spPr>
            <a:xfrm>
              <a:off x="6096000" y="5751896"/>
              <a:ext cx="1179576" cy="60350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stavovi</a:t>
              </a:r>
              <a:endParaRPr lang="hr-HR" dirty="0"/>
            </a:p>
          </p:txBody>
        </p:sp>
        <p:cxnSp>
          <p:nvCxnSpPr>
            <p:cNvPr id="14" name="Ravni poveznik 13"/>
            <p:cNvCxnSpPr/>
            <p:nvPr/>
          </p:nvCxnSpPr>
          <p:spPr>
            <a:xfrm flipV="1">
              <a:off x="5431536" y="3446463"/>
              <a:ext cx="591439" cy="631762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avni poveznik 29"/>
            <p:cNvCxnSpPr/>
            <p:nvPr/>
          </p:nvCxnSpPr>
          <p:spPr>
            <a:xfrm flipV="1">
              <a:off x="5963569" y="4091086"/>
              <a:ext cx="928820" cy="308485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>
              <a:off x="5562126" y="4888314"/>
              <a:ext cx="716472" cy="94725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Ravni poveznik 5"/>
            <p:cNvCxnSpPr/>
            <p:nvPr/>
          </p:nvCxnSpPr>
          <p:spPr>
            <a:xfrm flipH="1">
              <a:off x="6355080" y="2554270"/>
              <a:ext cx="160020" cy="3034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avni poveznik 27"/>
            <p:cNvCxnSpPr>
              <a:stCxn id="20" idx="2"/>
            </p:cNvCxnSpPr>
            <p:nvPr/>
          </p:nvCxnSpPr>
          <p:spPr>
            <a:xfrm flipH="1">
              <a:off x="6551797" y="2760585"/>
              <a:ext cx="479685" cy="1327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avni poveznik 28"/>
            <p:cNvCxnSpPr/>
            <p:nvPr/>
          </p:nvCxnSpPr>
          <p:spPr>
            <a:xfrm flipH="1">
              <a:off x="8108950" y="3759414"/>
              <a:ext cx="277284" cy="1140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avni poveznik 31"/>
            <p:cNvCxnSpPr>
              <a:endCxn id="26" idx="6"/>
            </p:cNvCxnSpPr>
            <p:nvPr/>
          </p:nvCxnSpPr>
          <p:spPr>
            <a:xfrm flipH="1" flipV="1">
              <a:off x="8161318" y="3995928"/>
              <a:ext cx="201632" cy="1252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Ravni poveznik 32"/>
            <p:cNvCxnSpPr/>
            <p:nvPr/>
          </p:nvCxnSpPr>
          <p:spPr>
            <a:xfrm flipH="1">
              <a:off x="7247641" y="5794981"/>
              <a:ext cx="346959" cy="1507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Ravni poveznik 33"/>
            <p:cNvCxnSpPr>
              <a:stCxn id="24" idx="2"/>
            </p:cNvCxnSpPr>
            <p:nvPr/>
          </p:nvCxnSpPr>
          <p:spPr>
            <a:xfrm flipH="1" flipV="1">
              <a:off x="7247641" y="5945744"/>
              <a:ext cx="304924" cy="2499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3218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838200" y="100585"/>
            <a:ext cx="10515600" cy="1252728"/>
          </a:xfrm>
        </p:spPr>
        <p:txBody>
          <a:bodyPr/>
          <a:lstStyle/>
          <a:p>
            <a:r>
              <a:rPr lang="hr-HR" dirty="0" smtClean="0"/>
              <a:t>Metodičko znanje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>
          <a:xfrm>
            <a:off x="838200" y="1078992"/>
            <a:ext cx="10515600" cy="5097971"/>
          </a:xfrm>
        </p:spPr>
        <p:txBody>
          <a:bodyPr>
            <a:normAutofit/>
          </a:bodyPr>
          <a:lstStyle/>
          <a:p>
            <a:r>
              <a:rPr lang="hr-HR" dirty="0" smtClean="0"/>
              <a:t>metode:</a:t>
            </a:r>
          </a:p>
          <a:p>
            <a:pPr lvl="1"/>
            <a:r>
              <a:rPr lang="hr-HR" strike="sngStrike" dirty="0" smtClean="0"/>
              <a:t>stare i nove</a:t>
            </a:r>
          </a:p>
          <a:p>
            <a:pPr lvl="1"/>
            <a:r>
              <a:rPr lang="hr-HR" dirty="0" smtClean="0"/>
              <a:t>učinkovite i neučinkovite</a:t>
            </a:r>
          </a:p>
          <a:p>
            <a:r>
              <a:rPr lang="hr-HR" dirty="0" smtClean="0"/>
              <a:t>nova tehnika nije nova metoda (računala)</a:t>
            </a:r>
          </a:p>
          <a:p>
            <a:r>
              <a:rPr lang="hr-HR" dirty="0" smtClean="0"/>
              <a:t>ne postoji pasivno učenje ni nekritično mišljenje</a:t>
            </a:r>
          </a:p>
          <a:p>
            <a:r>
              <a:rPr lang="hr-HR" dirty="0" smtClean="0"/>
              <a:t>historija nije znanost kolektiva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dirty="0" err="1" smtClean="0"/>
              <a:t>Saki</a:t>
            </a:r>
            <a:r>
              <a:rPr lang="hr-HR" dirty="0" smtClean="0"/>
              <a:t>: </a:t>
            </a:r>
          </a:p>
          <a:p>
            <a:pPr marL="457200" lvl="1" indent="0">
              <a:buNone/>
            </a:pPr>
            <a:r>
              <a:rPr lang="hr-HR" dirty="0" err="1" smtClean="0"/>
              <a:t>Sredni</a:t>
            </a:r>
            <a:r>
              <a:rPr lang="hr-HR" dirty="0" smtClean="0"/>
              <a:t> </a:t>
            </a:r>
            <a:r>
              <a:rPr lang="hr-HR" dirty="0" err="1" smtClean="0"/>
              <a:t>Vashtar</a:t>
            </a:r>
            <a:r>
              <a:rPr lang="hr-HR" dirty="0" smtClean="0"/>
              <a:t>, Znanje, Zagreb, 1984. priče </a:t>
            </a:r>
            <a:r>
              <a:rPr lang="hr-HR" dirty="0" err="1" smtClean="0"/>
              <a:t>Schartz-Metterklumeova</a:t>
            </a:r>
            <a:r>
              <a:rPr lang="hr-HR" dirty="0" smtClean="0"/>
              <a:t> metoda i Pripovjedač</a:t>
            </a:r>
          </a:p>
          <a:p>
            <a:pPr marL="0" indent="0">
              <a:buNone/>
            </a:pPr>
            <a:r>
              <a:rPr lang="hr-HR" dirty="0" err="1" smtClean="0"/>
              <a:t>Stražev</a:t>
            </a:r>
            <a:r>
              <a:rPr lang="hr-HR" dirty="0" smtClean="0"/>
              <a:t>: Metodika, Sarajevo, 1968, 22-27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2225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9B6E71E24C4A5488589C891CC878024" ma:contentTypeVersion="13" ma:contentTypeDescription="Stvaranje novog dokumenta." ma:contentTypeScope="" ma:versionID="3afc999c48ff208e449b559b8851726c">
  <xsd:schema xmlns:xsd="http://www.w3.org/2001/XMLSchema" xmlns:xs="http://www.w3.org/2001/XMLSchema" xmlns:p="http://schemas.microsoft.com/office/2006/metadata/properties" xmlns:ns3="803e52d9-a673-40c8-ba86-d5adab1b799b" xmlns:ns4="d18e7083-5d05-4c4b-9a8e-b69331732f9e" targetNamespace="http://schemas.microsoft.com/office/2006/metadata/properties" ma:root="true" ma:fieldsID="c1bd378cbc97817f885311ac35f64b91" ns3:_="" ns4:_="">
    <xsd:import namespace="803e52d9-a673-40c8-ba86-d5adab1b799b"/>
    <xsd:import namespace="d18e7083-5d05-4c4b-9a8e-b69331732f9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3e52d9-a673-40c8-ba86-d5adab1b799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Zajednički se koristi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ji o zajedničkom korištenju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Raspršivanje savjeta za zajedničko korištenje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8e7083-5d05-4c4b-9a8e-b69331732f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B41A1E-7D65-4CD6-8CD2-36214B97DC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3e52d9-a673-40c8-ba86-d5adab1b799b"/>
    <ds:schemaRef ds:uri="d18e7083-5d05-4c4b-9a8e-b69331732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0748C0-B8BF-47E6-BD6D-1B35487C9D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F38DB5-AB3D-430E-9243-B2588A1DF68B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d18e7083-5d05-4c4b-9a8e-b69331732f9e"/>
    <ds:schemaRef ds:uri="803e52d9-a673-40c8-ba86-d5adab1b799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5336</TotalTime>
  <Words>1879</Words>
  <Application>Microsoft Office PowerPoint</Application>
  <PresentationFormat>Široki zaslon</PresentationFormat>
  <Paragraphs>305</Paragraphs>
  <Slides>33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Tema sustava Office</vt:lpstr>
      <vt:lpstr>Pogreške uočene analizom nastave</vt:lpstr>
      <vt:lpstr>PowerPoint prezentacija</vt:lpstr>
      <vt:lpstr>Kriterij vrednovanja</vt:lpstr>
      <vt:lpstr>Značajke VII stupnja stručne spreme</vt:lpstr>
      <vt:lpstr>PowerPoint prezentacija</vt:lpstr>
      <vt:lpstr>Didaktika</vt:lpstr>
      <vt:lpstr>Kurikulum</vt:lpstr>
      <vt:lpstr>metodički okvir</vt:lpstr>
      <vt:lpstr>Metodičko znanje</vt:lpstr>
      <vt:lpstr>izvedbeni program kurikul(um)</vt:lpstr>
      <vt:lpstr>PowerPoint prezentacija</vt:lpstr>
      <vt:lpstr>poučavanje vještina</vt:lpstr>
      <vt:lpstr>hijerarhija  vještina  savladavanje vještina od jednostavnijih do složenijih  jednostavnije su uvjet za složeniji rad  integriranje više vještina za složenije oblike rada</vt:lpstr>
      <vt:lpstr>odgoj</vt:lpstr>
      <vt:lpstr>znanje, vještine i vrijednosti u nastavi</vt:lpstr>
      <vt:lpstr>nastavni sat</vt:lpstr>
      <vt:lpstr>Kurikul nasatave povijesti</vt:lpstr>
      <vt:lpstr>PowerPoint prezentacija</vt:lpstr>
      <vt:lpstr>Teme? </vt:lpstr>
      <vt:lpstr>Sadržaj pripreme</vt:lpstr>
      <vt:lpstr>CILj Iskaz sposobnosti koja se razvija kod učenika u nastavnoj cjelini </vt:lpstr>
      <vt:lpstr>Ishod učenja</vt:lpstr>
      <vt:lpstr>Oblikovanje nastave</vt:lpstr>
      <vt:lpstr>udžbenik</vt:lpstr>
      <vt:lpstr>nastavna sredstva</vt:lpstr>
      <vt:lpstr>Nastavna sredstva – izbor i izrada učitelja</vt:lpstr>
      <vt:lpstr>blok sat</vt:lpstr>
      <vt:lpstr>ocjena</vt:lpstr>
      <vt:lpstr>Test</vt:lpstr>
      <vt:lpstr>pisanje testa</vt:lpstr>
      <vt:lpstr>ponavljanje testa</vt:lpstr>
      <vt:lpstr>inicijalni test</vt:lpstr>
      <vt:lpstr>PowerPoint prezentacija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Timur Krizak</dc:creator>
  <cp:lastModifiedBy>Timur Krizak</cp:lastModifiedBy>
  <cp:revision>102</cp:revision>
  <cp:lastPrinted>2022-06-30T10:45:12Z</cp:lastPrinted>
  <dcterms:created xsi:type="dcterms:W3CDTF">2021-06-10T11:52:13Z</dcterms:created>
  <dcterms:modified xsi:type="dcterms:W3CDTF">2023-03-02T19:35:02Z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0x010100B9B6E71E24C4A5488589C891CC878024</vt:lpwstr>
  </property>
</Properties>
</file>