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83" r:id="rId10"/>
    <p:sldId id="286" r:id="rId11"/>
    <p:sldId id="284" r:id="rId12"/>
    <p:sldId id="288" r:id="rId13"/>
    <p:sldId id="280" r:id="rId14"/>
    <p:sldId id="276" r:id="rId15"/>
    <p:sldId id="287" r:id="rId16"/>
    <p:sldId id="277" r:id="rId17"/>
    <p:sldId id="278" r:id="rId18"/>
    <p:sldId id="290" r:id="rId19"/>
    <p:sldId id="285" r:id="rId20"/>
    <p:sldId id="293" r:id="rId21"/>
    <p:sldId id="292" r:id="rId22"/>
    <p:sldId id="279" r:id="rId23"/>
    <p:sldId id="291" r:id="rId24"/>
    <p:sldId id="274" r:id="rId25"/>
    <p:sldId id="275" r:id="rId26"/>
    <p:sldId id="282" r:id="rId27"/>
    <p:sldId id="281" r:id="rId28"/>
    <p:sldId id="289" r:id="rId29"/>
    <p:sldId id="294" r:id="rId3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B442EF-DA9D-23FB-09CD-688CDF42A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A46039-A1BF-3D24-B03D-8D7D25D2E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E167AAA-71A4-6FE5-9B2D-946B2410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298-6B9A-4FAF-96FE-C7F1E90825BA}" type="datetimeFigureOut">
              <a:rPr lang="hr-HR" smtClean="0"/>
              <a:t>03.03.2023.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7BA555-FC35-CE87-11AA-036886C8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8E9519-0552-9DE1-616B-A74A5DA5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78D-9564-437E-911E-70B6A8C4A1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410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14CD8B-908D-2205-7F9A-6E51F9A1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BC3233C-D166-C32B-634A-81292A881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904F680-A976-54FE-FD5F-44497EE46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298-6B9A-4FAF-96FE-C7F1E90825BA}" type="datetimeFigureOut">
              <a:rPr lang="hr-HR" smtClean="0"/>
              <a:t>03.03.2023.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70E08ED-2289-57A8-D28C-6773E6E3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6398981-0174-EDA6-AB7F-5B478959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78D-9564-437E-911E-70B6A8C4A1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757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8C6699A-050E-B924-E8CC-1622B6D23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96E810B-B37B-E8A9-6D8E-A4A51D4E8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6284BDF-066D-4447-F8C9-1A08A004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298-6B9A-4FAF-96FE-C7F1E90825BA}" type="datetimeFigureOut">
              <a:rPr lang="hr-HR" smtClean="0"/>
              <a:t>03.03.2023.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1031049-5362-9321-16B7-9C257E78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51FF8D8-49E7-FE4F-336D-27189929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78D-9564-437E-911E-70B6A8C4A1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634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AA616D-E366-DB19-2FA2-F94999D1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741F68-9C9D-C70C-D617-92AC5A67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80B3D6F-DB9B-D903-7F9A-06174387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298-6B9A-4FAF-96FE-C7F1E90825BA}" type="datetimeFigureOut">
              <a:rPr lang="hr-HR" smtClean="0"/>
              <a:t>03.03.2023.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13C47A-3842-894A-B73E-2351CE388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9477EE-7283-01D3-856D-85FCF590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78D-9564-437E-911E-70B6A8C4A1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540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3FBA97-1432-986A-00FA-0792A74E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1F6FB70-B4E1-40C0-33E4-EDB75A7C2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0CEC46-4861-3D8A-30CC-EDAD5F29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298-6B9A-4FAF-96FE-C7F1E90825BA}" type="datetimeFigureOut">
              <a:rPr lang="hr-HR" smtClean="0"/>
              <a:t>03.03.2023.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9E4D8E8-DCC4-13AE-A490-667FD236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BFB65E-0EC6-30B1-07A8-0CAACFCC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78D-9564-437E-911E-70B6A8C4A1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363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AA4F89-75E0-CFC2-DC60-FD8A4929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7B7055-63D8-FBB2-743E-BDF75C239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4A55AB4-D939-3016-13E9-0CBC0CFBC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17CE340-90CB-66FE-819B-E6BE27A0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298-6B9A-4FAF-96FE-C7F1E90825BA}" type="datetimeFigureOut">
              <a:rPr lang="hr-HR" smtClean="0"/>
              <a:t>03.03.2023.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E49013F-030A-8CEE-9C3D-19899766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C049E00-93BC-75B1-8C22-F5151DD9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78D-9564-437E-911E-70B6A8C4A1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99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5034E9-542F-C7F4-6228-64AF3A5A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250ABAD-D1E5-A185-4CD4-2660A9DAD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5DC7EEB-36E5-8946-7BD8-664F242DE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575A701-24D8-BD08-93CA-116833974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A1ED4B0-B524-68ED-9B62-79060AF86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DF04C84-E68C-9B1E-A83F-C76E4068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298-6B9A-4FAF-96FE-C7F1E90825BA}" type="datetimeFigureOut">
              <a:rPr lang="hr-HR" smtClean="0"/>
              <a:t>03.03.2023.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D1BC4D9-4358-084D-226F-A3578E40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62365D-9B3C-9DB1-F09F-586F31A2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78D-9564-437E-911E-70B6A8C4A1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5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878CAB-980B-A04D-74E6-18383399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BC8BA02-DC6A-4E7C-A651-90076E81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298-6B9A-4FAF-96FE-C7F1E90825BA}" type="datetimeFigureOut">
              <a:rPr lang="hr-HR" smtClean="0"/>
              <a:t>03.03.2023.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7FD5039-A10F-5B0C-8C55-E952E9E4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F312038-65E7-63A3-F5F7-B56B11B3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78D-9564-437E-911E-70B6A8C4A1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246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2C42EEC-8217-008C-02E1-17FEAB8A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298-6B9A-4FAF-96FE-C7F1E90825BA}" type="datetimeFigureOut">
              <a:rPr lang="hr-HR" smtClean="0"/>
              <a:t>03.03.2023.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5CA985B-88C6-BF56-9844-53D5A452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9B3AA18-ACF2-4641-260A-238FB95D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78D-9564-437E-911E-70B6A8C4A1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787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EC4C07-8D4F-143D-55AF-0E11CEDC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20AC1E-F059-C48C-3072-44A73E9A9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D8D911C-AF37-B7C3-755B-44FE88914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C870C1F-277D-CE4F-B664-16C56980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298-6B9A-4FAF-96FE-C7F1E90825BA}" type="datetimeFigureOut">
              <a:rPr lang="hr-HR" smtClean="0"/>
              <a:t>03.03.2023.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95CC399-2D16-E51F-3EBD-D1BE6B13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4795F0A-8599-45BF-55D5-952EB4C2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78D-9564-437E-911E-70B6A8C4A1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48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70AD0B-7B7A-9A24-90D4-B65990FB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694441D-85E3-B92D-48F0-9F4BD10AA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B2DB89E-6C9A-38CE-7BE1-F021171F5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5447707-46FA-4FD5-B2E1-CD6E5933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298-6B9A-4FAF-96FE-C7F1E90825BA}" type="datetimeFigureOut">
              <a:rPr lang="hr-HR" smtClean="0"/>
              <a:t>03.03.2023.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D833D3C-E8D8-E24E-7652-B2CBEFDA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15B522D-98F7-6F68-8C38-674BDC3E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078D-9564-437E-911E-70B6A8C4A1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55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66DDAC0-7CCA-1FC9-A5A5-0BE6885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0007B63-C4FB-82D1-A4F4-1155C204D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D22EEAD-9C30-0A26-8496-80B892E5B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1298-6B9A-4FAF-96FE-C7F1E90825BA}" type="datetimeFigureOut">
              <a:rPr lang="hr-HR" smtClean="0"/>
              <a:t>03.03.2023.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2EE98D-F443-5914-C66A-679E0F91C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0D2C3C-7783-AD34-6CCD-ACA8FFA1E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F078D-9564-437E-911E-70B6A8C4A1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56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ciklopedija.hr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241250-FC12-3C9A-5ECB-D2039840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 err="1"/>
              <a:t>Povijesne</a:t>
            </a:r>
            <a:r>
              <a:rPr lang="en-US" sz="5400" b="1" dirty="0"/>
              <a:t> </a:t>
            </a:r>
            <a:r>
              <a:rPr lang="en-US" sz="5400" b="1" dirty="0" err="1"/>
              <a:t>činjenice</a:t>
            </a:r>
            <a:r>
              <a:rPr lang="en-US" sz="5400" b="1" dirty="0"/>
              <a:t> </a:t>
            </a:r>
            <a:r>
              <a:rPr lang="en-US" sz="5400" b="1" dirty="0" err="1"/>
              <a:t>i</a:t>
            </a:r>
            <a:r>
              <a:rPr lang="en-US" sz="5400" b="1" dirty="0"/>
              <a:t> </a:t>
            </a:r>
            <a:r>
              <a:rPr lang="en-US" sz="5400" b="1" dirty="0" err="1"/>
              <a:t>naziv</a:t>
            </a:r>
            <a:r>
              <a:rPr lang="en-US" sz="5400" b="1" dirty="0"/>
              <a:t> sela</a:t>
            </a:r>
            <a:br>
              <a:rPr lang="hr-HR" sz="5400" b="1" dirty="0"/>
            </a:br>
            <a:r>
              <a:rPr lang="hr-HR" sz="5400" b="1" dirty="0" err="1"/>
              <a:t>Sračinec</a:t>
            </a:r>
            <a:endParaRPr lang="en-US" sz="54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B73F31-6BB5-2E01-BB1C-DA0D176C4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Povijesno-etnografska grupa škole, školska godina 2021./2022.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na otvorenom, nebo, zgrada, staro&#10;&#10;Opis je automatski generiran">
            <a:extLst>
              <a:ext uri="{FF2B5EF4-FFF2-40B4-BE49-F238E27FC236}">
                <a16:creationId xmlns:a16="http://schemas.microsoft.com/office/drawing/2014/main" id="{D444FD5C-8FD6-F503-9C29-DF12380E33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r="1237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955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rava, na otvorenom, nebo, staro&#10;&#10;Opis je automatski generiran">
            <a:extLst>
              <a:ext uri="{FF2B5EF4-FFF2-40B4-BE49-F238E27FC236}">
                <a16:creationId xmlns:a16="http://schemas.microsoft.com/office/drawing/2014/main" id="{896320B3-E6AF-323C-D481-EC83D4DEF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9" y="1151705"/>
            <a:ext cx="5801784" cy="4351338"/>
          </a:xfr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90AB7BEC-AF1C-DB77-1521-92088F68D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17" y="115170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1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10D139-82DE-C11A-3BCA-BD2CDABAF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57" y="2798254"/>
            <a:ext cx="4243589" cy="332066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hr-HR" dirty="0"/>
              <a:t>1868. godine otvorena je škola u </a:t>
            </a:r>
            <a:r>
              <a:rPr lang="hr-HR" dirty="0" err="1"/>
              <a:t>Sračincu</a:t>
            </a:r>
            <a:endParaRPr lang="hr-HR" dirty="0"/>
          </a:p>
        </p:txBody>
      </p:sp>
      <p:pic>
        <p:nvPicPr>
          <p:cNvPr id="5" name="Slika 4" descr="Slika na kojoj se prikazuje nebo, zgrada, na otvorenom, kuća&#10;&#10;Opis je automatski generiran">
            <a:extLst>
              <a:ext uri="{FF2B5EF4-FFF2-40B4-BE49-F238E27FC236}">
                <a16:creationId xmlns:a16="http://schemas.microsoft.com/office/drawing/2014/main" id="{10BAFC63-BED9-1109-479C-F47651052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r="-1" b="1522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7114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8F7996-66BF-3E9D-A951-6FE4EA0F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10932B-B1B3-7596-4A46-608310AD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buFontTx/>
              <a:buChar char="-"/>
            </a:pPr>
            <a:r>
              <a:rPr lang="hr-HR" dirty="0"/>
              <a:t>učitelj Pajo </a:t>
            </a:r>
            <a:r>
              <a:rPr lang="hr-HR" dirty="0" err="1"/>
              <a:t>Wolfi</a:t>
            </a:r>
            <a:r>
              <a:rPr lang="hr-HR" dirty="0"/>
              <a:t> u spomenici škole u </a:t>
            </a:r>
            <a:r>
              <a:rPr lang="hr-HR" dirty="0" err="1"/>
              <a:t>Sračincu</a:t>
            </a:r>
            <a:r>
              <a:rPr lang="hr-HR" dirty="0"/>
              <a:t> potkraj 19. stoljeća navodi da pravi postanak sela nije pravo poznat te se pogovara da je grad, kao gospodar dao svojim kmetovima zemljišta na kojih si </a:t>
            </a:r>
            <a:r>
              <a:rPr lang="hr-HR" dirty="0" err="1"/>
              <a:t>posagrdiše</a:t>
            </a:r>
            <a:r>
              <a:rPr lang="hr-HR" dirty="0"/>
              <a:t> kuća i gospodarska stanja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dirty="0"/>
              <a:t>učitelj navodi da su osim kmetskih obveza </a:t>
            </a:r>
            <a:r>
              <a:rPr lang="hr-HR" dirty="0" err="1"/>
              <a:t>Srakari</a:t>
            </a:r>
            <a:r>
              <a:rPr lang="hr-HR" dirty="0"/>
              <a:t> trebali i noću gradom stražariti i čuvati grad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575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33A63B9-A204-41CE-2FA4-C992069EC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hr-HR" sz="6600" dirty="0"/>
              <a:t>Prvi svjetski rat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6FE703D-4CA0-33E9-068E-74C930B5D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 fontScale="85000" lnSpcReduction="20000"/>
          </a:bodyPr>
          <a:lstStyle/>
          <a:p>
            <a:pPr marL="228600" indent="-228600" algn="just">
              <a:buFontTx/>
              <a:buChar char="-"/>
            </a:pPr>
            <a:r>
              <a:rPr lang="hr-HR" sz="2800" dirty="0"/>
              <a:t>nalazimo samo podatak da su sa crkve skinuta zvona za topove</a:t>
            </a:r>
          </a:p>
          <a:p>
            <a:pPr marL="228600" indent="-228600" algn="just">
              <a:buFontTx/>
              <a:buChar char="-"/>
            </a:pPr>
            <a:r>
              <a:rPr lang="hr-HR" sz="2800" dirty="0"/>
              <a:t>1925. sagrađena je današnja crkva Svetog Mihaela u </a:t>
            </a:r>
            <a:r>
              <a:rPr lang="hr-HR" sz="2800" dirty="0" err="1"/>
              <a:t>Sračincu</a:t>
            </a:r>
            <a:r>
              <a:rPr lang="hr-HR" sz="2800" dirty="0"/>
              <a:t> koja je dobila naziv po svecu zaštitniku </a:t>
            </a:r>
            <a:r>
              <a:rPr lang="hr-HR" sz="2800" dirty="0" err="1"/>
              <a:t>Sračinca</a:t>
            </a:r>
            <a:endParaRPr lang="hr-HR" sz="2800" dirty="0"/>
          </a:p>
        </p:txBody>
      </p:sp>
      <p:pic>
        <p:nvPicPr>
          <p:cNvPr id="5" name="Slika 4" descr="Slika na kojoj se prikazuje zgrada, na otvorenom, bogomolja, staro&#10;&#10;Opis je automatski generiran">
            <a:extLst>
              <a:ext uri="{FF2B5EF4-FFF2-40B4-BE49-F238E27FC236}">
                <a16:creationId xmlns:a16="http://schemas.microsoft.com/office/drawing/2014/main" id="{48EE7F56-C6C2-96E8-75E7-2D9ECB9B0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545020"/>
            <a:ext cx="4087368" cy="5449824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84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41FCAD-C1E3-83FB-6AAC-62615B54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Suvremeno doba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B641A6-9B41-49A8-C2A8-28174E57A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90"/>
            <a:ext cx="10515600" cy="49719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/>
              <a:t>Drugi svjetski rat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dirty="0"/>
              <a:t>kazivanja mještana govore da su mladići iz sela u vrijeme Drugog svjetskog rata nosili tri vrste uniformi, njemačke, ustaške i  domobranske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dirty="0"/>
              <a:t>jedan dio mladića se sakrivao od prisilne mobilizacije po okolnim šumama, a neki od njih su se kasnije priključili partizanima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dirty="0"/>
              <a:t>nakon što je u ožujku 1942. godine formirana Kalnička partizanska četa, preko Florijana Bobića i Gabrijela Santo u partizane odlaze pojedinci iz obitelji Kuhar, </a:t>
            </a:r>
            <a:r>
              <a:rPr lang="hr-HR" dirty="0" err="1"/>
              <a:t>Drožđek</a:t>
            </a:r>
            <a:r>
              <a:rPr lang="hr-HR" dirty="0"/>
              <a:t>, </a:t>
            </a:r>
            <a:r>
              <a:rPr lang="hr-HR" dirty="0" err="1"/>
              <a:t>Strelec</a:t>
            </a:r>
            <a:r>
              <a:rPr lang="hr-HR" dirty="0"/>
              <a:t>, </a:t>
            </a:r>
            <a:r>
              <a:rPr lang="hr-HR" dirty="0" err="1"/>
              <a:t>Črnila</a:t>
            </a:r>
            <a:r>
              <a:rPr lang="hr-HR" dirty="0"/>
              <a:t>, Krsnik i </a:t>
            </a:r>
            <a:r>
              <a:rPr lang="hr-HR" dirty="0" err="1"/>
              <a:t>Melinček</a:t>
            </a:r>
            <a:endParaRPr lang="hr-HR" dirty="0"/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dirty="0"/>
              <a:t>najviše pozicionirani </a:t>
            </a:r>
            <a:r>
              <a:rPr lang="hr-HR" dirty="0" err="1"/>
              <a:t>Srakar</a:t>
            </a:r>
            <a:r>
              <a:rPr lang="hr-HR" dirty="0"/>
              <a:t> tijekom Drugoga svjetskog rata bio je Mate </a:t>
            </a:r>
            <a:r>
              <a:rPr lang="hr-HR" dirty="0" err="1"/>
              <a:t>Melinček</a:t>
            </a:r>
            <a:r>
              <a:rPr lang="hr-HR" dirty="0"/>
              <a:t>, koji se tijekom naukovanja upoznao s antifašističkim pokretom kojem se priključio već 1941. godine</a:t>
            </a:r>
          </a:p>
        </p:txBody>
      </p:sp>
    </p:spTree>
    <p:extLst>
      <p:ext uri="{BB962C8B-B14F-4D97-AF65-F5344CB8AC3E}">
        <p14:creationId xmlns:p14="http://schemas.microsoft.com/office/powerpoint/2010/main" val="77041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 descr="Slika na kojoj se prikazuje nebo, na otvorenom, trava, stijena&#10;&#10;Opis je automatski generiran">
            <a:extLst>
              <a:ext uri="{FF2B5EF4-FFF2-40B4-BE49-F238E27FC236}">
                <a16:creationId xmlns:a16="http://schemas.microsoft.com/office/drawing/2014/main" id="{151F6170-8580-F61E-4246-623B4F016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" b="214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0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5CB95E-C11A-44AE-70AF-470DE2641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1679"/>
            <a:ext cx="10515600" cy="553464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hr-HR" dirty="0"/>
              <a:t>obiteljska kuća njegovih roditelja je tijekom rata služila kao baza za brojne partijske aktivnosti te su u više navrata bili hapšeni i zatvarani</a:t>
            </a:r>
          </a:p>
          <a:p>
            <a:pPr algn="just">
              <a:buFontTx/>
              <a:buChar char="-"/>
            </a:pPr>
            <a:r>
              <a:rPr lang="hr-HR" dirty="0"/>
              <a:t>Mate </a:t>
            </a:r>
            <a:r>
              <a:rPr lang="hr-HR" dirty="0" err="1"/>
              <a:t>Melinček</a:t>
            </a:r>
            <a:r>
              <a:rPr lang="hr-HR" dirty="0"/>
              <a:t> je postao komandant 4. bataljuna brigade Matija Gubec te je sudjelovao u borbama po Hrvatskom zagorju, na Kalniku i u Podravini </a:t>
            </a:r>
          </a:p>
          <a:p>
            <a:pPr>
              <a:buFontTx/>
              <a:buChar char="-"/>
            </a:pPr>
            <a:r>
              <a:rPr lang="hr-HR" dirty="0"/>
              <a:t>poginuo je 1944. kod Velike </a:t>
            </a:r>
            <a:r>
              <a:rPr lang="hr-HR" dirty="0" err="1"/>
              <a:t>Črešnjevice</a:t>
            </a:r>
            <a:r>
              <a:rPr lang="hr-HR" dirty="0"/>
              <a:t> u borbi s ustašama</a:t>
            </a:r>
          </a:p>
          <a:p>
            <a:pPr algn="just">
              <a:buFontTx/>
              <a:buChar char="-"/>
            </a:pPr>
            <a:r>
              <a:rPr lang="hr-HR" dirty="0"/>
              <a:t>zabilježeno je da je </a:t>
            </a:r>
            <a:r>
              <a:rPr lang="hr-HR"/>
              <a:t>tijekom Drugog </a:t>
            </a:r>
            <a:r>
              <a:rPr lang="hr-HR" dirty="0"/>
              <a:t>svjetskog rata od 1941. do 1945. s područja općine </a:t>
            </a:r>
            <a:r>
              <a:rPr lang="hr-HR" dirty="0" err="1"/>
              <a:t>Sračinec</a:t>
            </a:r>
            <a:r>
              <a:rPr lang="hr-HR" dirty="0"/>
              <a:t> poginulo šezdesetak mještana, od toga 12 partizana, a ostali su bili u sastavu vojski NDH</a:t>
            </a:r>
          </a:p>
          <a:p>
            <a:pPr algn="just">
              <a:buFontTx/>
              <a:buChar char="-"/>
            </a:pPr>
            <a:r>
              <a:rPr lang="hr-HR" dirty="0"/>
              <a:t>same ratne operacije se nisu vodile na području </a:t>
            </a:r>
            <a:r>
              <a:rPr lang="hr-HR" dirty="0" err="1"/>
              <a:t>Sračinca</a:t>
            </a:r>
            <a:r>
              <a:rPr lang="hr-HR" dirty="0"/>
              <a:t>, ali se stariji stanovnici sjećaju straha od preleta njemačkih „štuka” </a:t>
            </a:r>
          </a:p>
        </p:txBody>
      </p:sp>
    </p:spTree>
    <p:extLst>
      <p:ext uri="{BB962C8B-B14F-4D97-AF65-F5344CB8AC3E}">
        <p14:creationId xmlns:p14="http://schemas.microsoft.com/office/powerpoint/2010/main" val="2276084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3745CE-8EAC-E714-9DA7-3A0340334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922"/>
            <a:ext cx="10515600" cy="5788155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hr-HR" dirty="0"/>
              <a:t>zabilježeno je da su mještani morali ugostiti razne vojske, na primjer,  njemačku za koju navode da su vojnici bili kulturni i da su se dobro odnosili prema stanovništvu za razliku od ustaša koji su bili glasni i nekulturni</a:t>
            </a:r>
          </a:p>
          <a:p>
            <a:pPr algn="just">
              <a:buFontTx/>
              <a:buChar char="-"/>
            </a:pPr>
            <a:r>
              <a:rPr lang="hr-HR" dirty="0"/>
              <a:t>u vrijeme kada su u svojim kućama morali ugostiti vojsku stanovnici su spavali po sjenicima i štalama</a:t>
            </a:r>
          </a:p>
          <a:p>
            <a:pPr>
              <a:buFontTx/>
              <a:buChar char="-"/>
            </a:pPr>
            <a:r>
              <a:rPr lang="hr-HR" dirty="0"/>
              <a:t>čitavo vrijeme rata su radili mlinovi i obrađivala su se polja</a:t>
            </a:r>
          </a:p>
          <a:p>
            <a:pPr algn="just">
              <a:buFontTx/>
              <a:buChar char="-"/>
            </a:pPr>
            <a:r>
              <a:rPr lang="hr-HR" dirty="0"/>
              <a:t>pamti se događaj u kojem je ranjena jedan mještanka Terezija Banfić, a ranjena je tako što su se dva aviona sukobila iznad sela, partizanski i njemački avion</a:t>
            </a:r>
          </a:p>
          <a:p>
            <a:pPr algn="just">
              <a:buFontTx/>
              <a:buChar char="-"/>
            </a:pPr>
            <a:r>
              <a:rPr lang="hr-HR" dirty="0"/>
              <a:t>vraćajući se prema Njemačkoj avioni su bacali rezervoare  koje su stanovnici skupljali nadajući se da će pronaći nešto odbačenog goriva</a:t>
            </a:r>
          </a:p>
          <a:p>
            <a:pPr algn="just">
              <a:buFontTx/>
              <a:buChar char="-"/>
            </a:pPr>
            <a:r>
              <a:rPr lang="hr-HR" dirty="0"/>
              <a:t>kroz </a:t>
            </a:r>
            <a:r>
              <a:rPr lang="hr-HR" dirty="0" err="1"/>
              <a:t>Sračinec</a:t>
            </a:r>
            <a:r>
              <a:rPr lang="hr-HR" dirty="0"/>
              <a:t> je prolazila kolona smrti poznata kao Križni put i tog događaja su se sjećali stariji stanovnici, a očuvala se i priča o mladoj partizanki iz </a:t>
            </a:r>
            <a:r>
              <a:rPr lang="hr-HR" dirty="0" err="1"/>
              <a:t>Sračinca</a:t>
            </a:r>
            <a:r>
              <a:rPr lang="hr-HR" dirty="0"/>
              <a:t> koja je pomogla domaćim ljudima da pobjegnu sa stadiona u Varaždinu gdje su sudionici Križnog puta čekali kako bi drugi dan krenuli prema Bjelovaru</a:t>
            </a:r>
          </a:p>
          <a:p>
            <a:pPr marL="0" indent="0" algn="just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0389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 descr="Slika na kojoj se prikazuje tekst, nebo, cesta, na otvorenom&#10;&#10;Opis je automatski generiran">
            <a:extLst>
              <a:ext uri="{FF2B5EF4-FFF2-40B4-BE49-F238E27FC236}">
                <a16:creationId xmlns:a16="http://schemas.microsoft.com/office/drawing/2014/main" id="{5E05DE76-CD32-3871-4B94-737EF3C01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5" b="447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01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trava, nebo, na otvorenom, zgrada&#10;&#10;Opis je automatski generiran">
            <a:extLst>
              <a:ext uri="{FF2B5EF4-FFF2-40B4-BE49-F238E27FC236}">
                <a16:creationId xmlns:a16="http://schemas.microsoft.com/office/drawing/2014/main" id="{DAB11D0F-0BA7-F237-C823-653E00EC5E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8" b="34268"/>
          <a:stretch/>
        </p:blipFill>
        <p:spPr>
          <a:xfrm>
            <a:off x="20" y="10"/>
            <a:ext cx="12191980" cy="3994473"/>
          </a:xfrm>
          <a:prstGeom prst="rect">
            <a:avLst/>
          </a:prstGeom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94388E-1AAF-5FF9-D15E-16B0F83EC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859" y="4495466"/>
            <a:ext cx="6061022" cy="153619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1800" dirty="0"/>
              <a:t> - </a:t>
            </a:r>
            <a:r>
              <a:rPr lang="hr-HR" sz="2400" dirty="0"/>
              <a:t>1948. sagrađena je nova škola u </a:t>
            </a:r>
            <a:r>
              <a:rPr lang="hr-HR" sz="2400" dirty="0" err="1"/>
              <a:t>Sračincu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88095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232144-CC48-431A-500D-98CFA1B7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/>
              <a:t>Prapovijest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73D584-A4BF-E28B-2CFA-E2A152715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600" dirty="0"/>
              <a:t>na prostoru samog sela </a:t>
            </a:r>
            <a:r>
              <a:rPr lang="hr-HR" sz="2600" dirty="0" err="1"/>
              <a:t>Sračinec</a:t>
            </a:r>
            <a:r>
              <a:rPr lang="hr-HR" sz="2600" dirty="0"/>
              <a:t> nije pronađeno ništa vezano uz prapovijest, ali je na području općine u selu </a:t>
            </a:r>
            <a:r>
              <a:rPr lang="hr-HR" sz="2600" dirty="0" err="1"/>
              <a:t>Svibovec</a:t>
            </a:r>
            <a:r>
              <a:rPr lang="hr-HR" sz="2600" dirty="0"/>
              <a:t> Podravski pronađen fragment kamene sjekire iz bakrenog doba</a:t>
            </a:r>
          </a:p>
          <a:p>
            <a:pPr marL="0" indent="0">
              <a:buNone/>
            </a:pP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268723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nebo, zgrada, cesta&#10;&#10;Opis je automatski generiran">
            <a:extLst>
              <a:ext uri="{FF2B5EF4-FFF2-40B4-BE49-F238E27FC236}">
                <a16:creationId xmlns:a16="http://schemas.microsoft.com/office/drawing/2014/main" id="{6942C8CD-B724-FE4B-E2FF-09A010982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716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1" name="Slika 10" descr="Slika na kojoj se prikazuje tekst, trava, nebo, na otvorenom&#10;&#10;Opis je automatski generiran">
            <a:extLst>
              <a:ext uri="{FF2B5EF4-FFF2-40B4-BE49-F238E27FC236}">
                <a16:creationId xmlns:a16="http://schemas.microsoft.com/office/drawing/2014/main" id="{3C54C49E-54CD-1209-68D1-8C9A3AB31B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92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EB90513-F8E7-18FB-6581-CFE9C562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endParaRPr lang="hr-HR" sz="2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5008524-3DDF-74EF-659B-87E6EDF52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700" dirty="0"/>
          </a:p>
          <a:p>
            <a:pPr marL="0" indent="0">
              <a:buNone/>
            </a:pPr>
            <a:endParaRPr lang="hr-HR" sz="1700" dirty="0"/>
          </a:p>
          <a:p>
            <a:pPr marL="0" indent="0">
              <a:buNone/>
            </a:pPr>
            <a:endParaRPr lang="hr-HR" sz="1700" dirty="0"/>
          </a:p>
          <a:p>
            <a:pPr marL="0" indent="0">
              <a:buNone/>
            </a:pPr>
            <a:endParaRPr lang="hr-HR" sz="1700" dirty="0"/>
          </a:p>
          <a:p>
            <a:pPr marL="0" indent="0">
              <a:buNone/>
            </a:pPr>
            <a:r>
              <a:rPr lang="hr-HR" sz="1700" dirty="0"/>
              <a:t>Nogometni stadion</a:t>
            </a:r>
          </a:p>
          <a:p>
            <a:pPr marL="0" indent="0">
              <a:buNone/>
            </a:pPr>
            <a:r>
              <a:rPr lang="hr-HR" sz="1700" dirty="0"/>
              <a:t>Dom kulture </a:t>
            </a:r>
          </a:p>
          <a:p>
            <a:pPr marL="0" indent="0">
              <a:buNone/>
            </a:pPr>
            <a:r>
              <a:rPr lang="hr-HR" sz="1700" dirty="0"/>
              <a:t>Ambulanta</a:t>
            </a:r>
          </a:p>
          <a:p>
            <a:pPr marL="0" indent="0">
              <a:buNone/>
            </a:pPr>
            <a:r>
              <a:rPr lang="hr-HR" sz="1700" dirty="0"/>
              <a:t>20. stoljeće</a:t>
            </a:r>
            <a:endParaRPr lang="en-US" sz="1700" dirty="0"/>
          </a:p>
        </p:txBody>
      </p:sp>
      <p:pic>
        <p:nvPicPr>
          <p:cNvPr id="7" name="Slika 6" descr="Slika na kojoj se prikazuje tekst, nebo, na otvorenom, kuća&#10;&#10;Opis je automatski generiran">
            <a:extLst>
              <a:ext uri="{FF2B5EF4-FFF2-40B4-BE49-F238E27FC236}">
                <a16:creationId xmlns:a16="http://schemas.microsoft.com/office/drawing/2014/main" id="{99A6A285-FD14-516C-D51E-6F604DA03B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" r="-1" b="1038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8739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46BF909-1A6A-6BD2-08D9-C3067CF6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808" y="4160697"/>
            <a:ext cx="5713147" cy="1976944"/>
          </a:xfrm>
        </p:spPr>
        <p:txBody>
          <a:bodyPr anchor="b">
            <a:normAutofit/>
          </a:bodyPr>
          <a:lstStyle/>
          <a:p>
            <a:endParaRPr lang="hr-HR" sz="2800" dirty="0"/>
          </a:p>
        </p:txBody>
      </p:sp>
      <p:pic>
        <p:nvPicPr>
          <p:cNvPr id="9" name="Slika 8" descr="Slika na kojoj se prikazuje tekst, na otvorenom, nebo, trava&#10;&#10;Opis je automatski generiran">
            <a:extLst>
              <a:ext uri="{FF2B5EF4-FFF2-40B4-BE49-F238E27FC236}">
                <a16:creationId xmlns:a16="http://schemas.microsoft.com/office/drawing/2014/main" id="{1463EB12-D789-B656-9818-75C5F10B9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" r="8880"/>
          <a:stretch/>
        </p:blipFill>
        <p:spPr>
          <a:xfrm>
            <a:off x="4406846" y="277471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11" name="Rezervirano mjesto sadržaja 10" descr="Slika na kojoj se prikazuje na otvorenom, nebo, cesta, zgrada&#10;&#10;Opis je automatski generiran">
            <a:extLst>
              <a:ext uri="{FF2B5EF4-FFF2-40B4-BE49-F238E27FC236}">
                <a16:creationId xmlns:a16="http://schemas.microsoft.com/office/drawing/2014/main" id="{BF142BBB-9A55-1A80-D564-CC5E02A8C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84" y="4023427"/>
            <a:ext cx="1634149" cy="2441426"/>
          </a:xfrm>
        </p:spPr>
      </p:pic>
      <p:pic>
        <p:nvPicPr>
          <p:cNvPr id="7" name="Slika 6" descr="Slika na kojoj se prikazuje nebo, na otvorenom, zgrada, toranj&#10;&#10;Opis je automatski generiran">
            <a:extLst>
              <a:ext uri="{FF2B5EF4-FFF2-40B4-BE49-F238E27FC236}">
                <a16:creationId xmlns:a16="http://schemas.microsoft.com/office/drawing/2014/main" id="{E1596293-69EF-4374-9362-78706264F6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" r="2" b="2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5" name="Rezervirano mjesto sadržaja 4" descr="Slika na kojoj se prikazuje na otvorenom&#10;&#10;Opis je automatski generiran">
            <a:extLst>
              <a:ext uri="{FF2B5EF4-FFF2-40B4-BE49-F238E27FC236}">
                <a16:creationId xmlns:a16="http://schemas.microsoft.com/office/drawing/2014/main" id="{3DF02915-CFC0-EE1A-455E-9ADA15C54F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 r="-4" b="-4"/>
          <a:stretch/>
        </p:blipFill>
        <p:spPr>
          <a:xfrm>
            <a:off x="8508134" y="504561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pic>
        <p:nvPicPr>
          <p:cNvPr id="14" name="Slika 13" descr="Slika na kojoj se prikazuje tekst, trava, na otvorenom, nebo&#10;&#10;Opis je automatski generiran">
            <a:extLst>
              <a:ext uri="{FF2B5EF4-FFF2-40B4-BE49-F238E27FC236}">
                <a16:creationId xmlns:a16="http://schemas.microsoft.com/office/drawing/2014/main" id="{36DA124B-2DEE-CB7F-A25F-3886BA23B7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65" y="3126470"/>
            <a:ext cx="2601958" cy="34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9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BE596E-842B-F2FE-CB39-0DB9A066F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9575"/>
            <a:ext cx="10515600" cy="466122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buFontTx/>
              <a:buChar char="-"/>
            </a:pPr>
            <a:r>
              <a:rPr lang="hr-HR" dirty="0"/>
              <a:t>početkom Domovinskog rata postojala je opasnost za stanovnike </a:t>
            </a:r>
            <a:r>
              <a:rPr lang="hr-HR" dirty="0" err="1"/>
              <a:t>Sračinca</a:t>
            </a:r>
            <a:r>
              <a:rPr lang="hr-HR" dirty="0"/>
              <a:t> i susjednog </a:t>
            </a:r>
            <a:r>
              <a:rPr lang="hr-HR" dirty="0" err="1"/>
              <a:t>Svibovca</a:t>
            </a:r>
            <a:r>
              <a:rPr lang="hr-HR" dirty="0"/>
              <a:t> Podravskog da u slučaju bombardiranja hidrocentrale na rijeci Dravi dođe do velikih poplava i time se poplave navedena sela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dirty="0"/>
              <a:t>prijetnju su predstavljale i cijevi usmjerene prema selu </a:t>
            </a:r>
            <a:r>
              <a:rPr lang="hr-HR" dirty="0" err="1"/>
              <a:t>Sračinec</a:t>
            </a:r>
            <a:r>
              <a:rPr lang="hr-HR" dirty="0"/>
              <a:t> iz vojarne u </a:t>
            </a:r>
            <a:r>
              <a:rPr lang="hr-HR" dirty="0" err="1"/>
              <a:t>Optujskoj</a:t>
            </a:r>
            <a:r>
              <a:rPr lang="hr-HR" dirty="0"/>
              <a:t> ulici u Varaždinu, gdje je bio smješten 32. varaždinski korpus JNA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dirty="0"/>
              <a:t>u </a:t>
            </a:r>
            <a:r>
              <a:rPr lang="hr-HR" dirty="0" err="1"/>
              <a:t>Sračincu</a:t>
            </a:r>
            <a:r>
              <a:rPr lang="hr-HR" dirty="0"/>
              <a:t> je bilo sjedište bataljuna </a:t>
            </a:r>
            <a:r>
              <a:rPr lang="hr-HR" dirty="0" err="1"/>
              <a:t>Sračinec</a:t>
            </a:r>
            <a:r>
              <a:rPr lang="hr-HR" dirty="0"/>
              <a:t> formiranog od odreda Narodne zaštite, krizni stožer je bio u podrumu stare škole, a </a:t>
            </a:r>
            <a:r>
              <a:rPr lang="hr-HR" dirty="0" err="1"/>
              <a:t>Srakari</a:t>
            </a:r>
            <a:r>
              <a:rPr lang="hr-HR" dirty="0"/>
              <a:t> su se dobro organizirali i pod oružjem su imali u kasno ljeto 1991. petstotinjak mještana i svu potrebnu logistiku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dirty="0"/>
              <a:t>osiguravali su put iz Varaždina prema Petrijancu i Cestici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dirty="0"/>
              <a:t>u Domovinskom ratu sudjelovali su mnogobrojni dobrovoljci ovog kraja pa tako i mještani </a:t>
            </a:r>
            <a:r>
              <a:rPr lang="hr-HR" dirty="0" err="1"/>
              <a:t>Sračinca</a:t>
            </a:r>
            <a:r>
              <a:rPr lang="hr-HR" dirty="0"/>
              <a:t>, petorica su poginula iz Općine </a:t>
            </a:r>
            <a:r>
              <a:rPr lang="hr-HR" dirty="0" err="1"/>
              <a:t>Sračinec</a:t>
            </a:r>
            <a:r>
              <a:rPr lang="hr-HR" dirty="0"/>
              <a:t>, troje iz </a:t>
            </a:r>
            <a:r>
              <a:rPr lang="hr-HR" dirty="0" err="1"/>
              <a:t>Sračinca</a:t>
            </a:r>
            <a:r>
              <a:rPr lang="hr-HR" dirty="0"/>
              <a:t> i dvoje iz </a:t>
            </a:r>
            <a:r>
              <a:rPr lang="hr-HR" dirty="0" err="1"/>
              <a:t>Svibovca</a:t>
            </a:r>
            <a:r>
              <a:rPr lang="hr-HR" dirty="0"/>
              <a:t> Podravskog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4F2BA1C-C2CC-E9F2-765B-F639557C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199"/>
            <a:ext cx="10515600" cy="1282375"/>
          </a:xfrm>
        </p:spPr>
        <p:txBody>
          <a:bodyPr>
            <a:normAutofit/>
          </a:bodyPr>
          <a:lstStyle/>
          <a:p>
            <a:r>
              <a:rPr lang="hr-HR" dirty="0"/>
              <a:t>Domovinski rat</a:t>
            </a:r>
          </a:p>
        </p:txBody>
      </p:sp>
    </p:spTree>
    <p:extLst>
      <p:ext uri="{BB962C8B-B14F-4D97-AF65-F5344CB8AC3E}">
        <p14:creationId xmlns:p14="http://schemas.microsoft.com/office/powerpoint/2010/main" val="1454570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 descr="Slika na kojoj se prikazuje na otvorenom, cigla, biljka, kamen&#10;&#10;Opis je automatski generiran">
            <a:extLst>
              <a:ext uri="{FF2B5EF4-FFF2-40B4-BE49-F238E27FC236}">
                <a16:creationId xmlns:a16="http://schemas.microsoft.com/office/drawing/2014/main" id="{0BC83724-2953-7CE9-EB2B-E862AA9C4918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2673" y="206342"/>
            <a:ext cx="4833986" cy="644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58240812-82D8-3875-5902-8E6350468F3C}"/>
              </a:ext>
            </a:extLst>
          </p:cNvPr>
          <p:cNvSpPr txBox="1">
            <a:spLocks/>
          </p:cNvSpPr>
          <p:nvPr/>
        </p:nvSpPr>
        <p:spPr>
          <a:xfrm>
            <a:off x="5757808" y="1098386"/>
            <a:ext cx="5727441" cy="46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Spomenik </a:t>
            </a:r>
            <a:r>
              <a:rPr lang="hr-HR"/>
              <a:t>braniteljima poginulim </a:t>
            </a:r>
            <a:r>
              <a:rPr lang="hr-HR" dirty="0"/>
              <a:t>u    Domovinskom ratu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845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DB9BDC-9063-CE7C-B753-6E69ED74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nazivu sela </a:t>
            </a:r>
            <a:r>
              <a:rPr lang="hr-HR" dirty="0" err="1"/>
              <a:t>Sračinec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C64ED2-6E6D-0B69-F483-451712A1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373"/>
            <a:ext cx="10515600" cy="4802188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hr-HR" sz="3000" dirty="0"/>
              <a:t>u novovjekovnim dokumentima, uglavnom popisima poreza nalaze se različiti zapisi imena </a:t>
            </a:r>
            <a:r>
              <a:rPr lang="hr-HR" sz="3000" dirty="0" err="1"/>
              <a:t>Sračinec</a:t>
            </a:r>
            <a:r>
              <a:rPr lang="hr-HR" sz="3000" dirty="0"/>
              <a:t> </a:t>
            </a:r>
          </a:p>
          <a:p>
            <a:pPr algn="just">
              <a:buFontTx/>
              <a:buChar char="-"/>
            </a:pPr>
            <a:r>
              <a:rPr lang="hr-HR" sz="3000" dirty="0" err="1"/>
              <a:t>Srachyncz</a:t>
            </a:r>
            <a:r>
              <a:rPr lang="hr-HR" sz="3000" dirty="0"/>
              <a:t>, </a:t>
            </a:r>
            <a:r>
              <a:rPr lang="hr-HR" sz="3000" dirty="0" err="1"/>
              <a:t>Zrachyncz</a:t>
            </a:r>
            <a:r>
              <a:rPr lang="hr-HR" sz="3000" dirty="0"/>
              <a:t>, </a:t>
            </a:r>
            <a:r>
              <a:rPr lang="hr-HR" sz="3000" dirty="0" err="1"/>
              <a:t>Szrachinez</a:t>
            </a:r>
            <a:r>
              <a:rPr lang="hr-HR" sz="3000" dirty="0"/>
              <a:t>, </a:t>
            </a:r>
            <a:r>
              <a:rPr lang="hr-HR" sz="3000" dirty="0" err="1"/>
              <a:t>Zrachincz</a:t>
            </a:r>
            <a:r>
              <a:rPr lang="hr-HR" sz="3000" dirty="0"/>
              <a:t>, </a:t>
            </a:r>
            <a:r>
              <a:rPr lang="hr-HR" sz="3000" dirty="0" err="1"/>
              <a:t>Szrachinecz</a:t>
            </a:r>
            <a:endParaRPr lang="hr-HR" sz="3000" dirty="0"/>
          </a:p>
          <a:p>
            <a:pPr algn="just">
              <a:buFontTx/>
              <a:buChar char="-"/>
            </a:pPr>
            <a:r>
              <a:rPr lang="hr-HR" sz="3000" dirty="0"/>
              <a:t>kod starijih stanovnika se može čuti da govore u množini, pa se tako zna čuti „Idem u </a:t>
            </a:r>
            <a:r>
              <a:rPr lang="hr-HR" sz="3000" dirty="0" err="1"/>
              <a:t>Sračince</a:t>
            </a:r>
            <a:r>
              <a:rPr lang="hr-HR" sz="3000" dirty="0"/>
              <a:t>”</a:t>
            </a:r>
          </a:p>
          <a:p>
            <a:pPr algn="just">
              <a:buFontTx/>
              <a:buChar char="-"/>
            </a:pPr>
            <a:r>
              <a:rPr lang="hr-HR" sz="3000" dirty="0"/>
              <a:t>legenda koja se prenosila usmenom predajom o nastanku imena</a:t>
            </a:r>
          </a:p>
          <a:p>
            <a:pPr algn="just">
              <a:buFontTx/>
              <a:buChar char="-"/>
            </a:pPr>
            <a:r>
              <a:rPr lang="hr-HR" sz="3000" dirty="0"/>
              <a:t>jedna od legendi je da su u blizini sela živjeli redovnici – </a:t>
            </a:r>
            <a:r>
              <a:rPr lang="hr-HR" sz="3000" dirty="0" err="1"/>
              <a:t>srakari</a:t>
            </a:r>
            <a:r>
              <a:rPr lang="hr-HR" sz="3000" dirty="0"/>
              <a:t> koji su dobili naziv po odjeći koja je nalikovala svraki tj. </a:t>
            </a:r>
            <a:r>
              <a:rPr lang="hr-HR" sz="3000" dirty="0" err="1"/>
              <a:t>sraki</a:t>
            </a:r>
            <a:endParaRPr lang="hr-HR" sz="3000" dirty="0"/>
          </a:p>
          <a:p>
            <a:pPr algn="just">
              <a:buFontTx/>
              <a:buChar char="-"/>
            </a:pPr>
            <a:r>
              <a:rPr lang="hr-HR" sz="3000" dirty="0"/>
              <a:t>povjesničari smatraju da to nije točno jer nema nikakvih povijesnih izvora koji bi govorili o životu redovnika na prostoru sela </a:t>
            </a:r>
            <a:r>
              <a:rPr lang="hr-HR" sz="3000" dirty="0" err="1"/>
              <a:t>Sračinec</a:t>
            </a:r>
            <a:r>
              <a:rPr lang="hr-HR" sz="3000" dirty="0"/>
              <a:t> odnosno u njegovoj blizini</a:t>
            </a:r>
          </a:p>
          <a:p>
            <a:pPr algn="just">
              <a:buFontTx/>
              <a:buChar char="-"/>
            </a:pP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2053650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8A97D4-1077-BC47-AEA1-9EB893EDE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5952"/>
            <a:ext cx="10515600" cy="497555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Tx/>
              <a:buChar char="-"/>
            </a:pPr>
            <a:endParaRPr lang="hr-HR" dirty="0"/>
          </a:p>
          <a:p>
            <a:pPr algn="just">
              <a:lnSpc>
                <a:spcPct val="100000"/>
              </a:lnSpc>
              <a:buFontTx/>
              <a:buChar char="-"/>
            </a:pPr>
            <a:endParaRPr lang="hr-HR" dirty="0"/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dirty="0"/>
              <a:t>pod upitnikom je da li su to možda </a:t>
            </a:r>
            <a:r>
              <a:rPr lang="hr-HR" dirty="0" err="1"/>
              <a:t>Ivanovci</a:t>
            </a:r>
            <a:r>
              <a:rPr lang="hr-HR" dirty="0"/>
              <a:t> koji žive na ivanečkom području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dirty="0"/>
              <a:t>u knjizi „Povijest Hrvata” Vjekoslava Klaića nalazi se naziv </a:t>
            </a:r>
            <a:r>
              <a:rPr lang="hr-HR" dirty="0" err="1"/>
              <a:t>srakar</a:t>
            </a:r>
            <a:r>
              <a:rPr lang="hr-HR" dirty="0"/>
              <a:t> za redovnika </a:t>
            </a:r>
            <a:r>
              <a:rPr lang="hr-HR" dirty="0" err="1"/>
              <a:t>cistericita</a:t>
            </a:r>
            <a:r>
              <a:rPr lang="hr-HR" dirty="0"/>
              <a:t> iz 13. stoljeća, zato što je narod te redovnike nazivao </a:t>
            </a:r>
            <a:r>
              <a:rPr lang="hr-HR" dirty="0" err="1"/>
              <a:t>srakari</a:t>
            </a:r>
            <a:r>
              <a:rPr lang="hr-HR" dirty="0"/>
              <a:t> zbog crnobijelog odijela, a nosili su bijeli habit i crni </a:t>
            </a:r>
            <a:r>
              <a:rPr lang="hr-HR" dirty="0" err="1"/>
              <a:t>škapular</a:t>
            </a:r>
            <a:r>
              <a:rPr lang="hr-HR" dirty="0"/>
              <a:t> tj. plašt</a:t>
            </a:r>
          </a:p>
        </p:txBody>
      </p:sp>
    </p:spTree>
    <p:extLst>
      <p:ext uri="{BB962C8B-B14F-4D97-AF65-F5344CB8AC3E}">
        <p14:creationId xmlns:p14="http://schemas.microsoft.com/office/powerpoint/2010/main" val="328166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208660-3996-C4BC-E954-62023C55C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8898"/>
            <a:ext cx="10515600" cy="562020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hr-HR" sz="2800" dirty="0"/>
              <a:t>jedna od ideja je da su </a:t>
            </a:r>
            <a:r>
              <a:rPr lang="hr-HR" sz="2800" dirty="0" err="1"/>
              <a:t>Srakari</a:t>
            </a:r>
            <a:r>
              <a:rPr lang="hr-HR" sz="2800" dirty="0"/>
              <a:t> nastali od naziva za redovnike pavline koji su nosili sličnu odjeću cistercitima iz 13. stoljeća (T. Đurić)</a:t>
            </a:r>
          </a:p>
          <a:p>
            <a:pPr algn="just">
              <a:buFontTx/>
              <a:buChar char="-"/>
            </a:pPr>
            <a:r>
              <a:rPr lang="hr-HR" sz="2800" dirty="0"/>
              <a:t>jedna od ideja je i da su stanovnici </a:t>
            </a:r>
            <a:r>
              <a:rPr lang="hr-HR" sz="2800" dirty="0" err="1"/>
              <a:t>Sračinca</a:t>
            </a:r>
            <a:r>
              <a:rPr lang="hr-HR" sz="2800" dirty="0"/>
              <a:t> dobili naziv po prezimenu </a:t>
            </a:r>
            <a:r>
              <a:rPr lang="hr-HR" sz="2800" dirty="0" err="1"/>
              <a:t>Srakar</a:t>
            </a:r>
            <a:r>
              <a:rPr lang="hr-HR" sz="2800" dirty="0"/>
              <a:t> koje se spominje u Bosni i Hercegovini, a ideja polazi od toga da su bježeći pred Turcima došli i do ovog područja i tu se naselili, tj. da su kmetovi tog prezimena naseljeni na području vlastelinstva varaždinske tvrđe</a:t>
            </a:r>
          </a:p>
          <a:p>
            <a:pPr algn="just">
              <a:buFontTx/>
              <a:buChar char="-"/>
            </a:pPr>
            <a:r>
              <a:rPr lang="hr-HR" sz="2800" dirty="0"/>
              <a:t>prezime </a:t>
            </a:r>
            <a:r>
              <a:rPr lang="hr-HR" sz="2800" dirty="0" err="1"/>
              <a:t>Srakar</a:t>
            </a:r>
            <a:r>
              <a:rPr lang="hr-HR" sz="2800" dirty="0"/>
              <a:t> inače postoji u Sloveniji u okolici Ljubljane</a:t>
            </a:r>
          </a:p>
          <a:p>
            <a:pPr algn="just">
              <a:buFontTx/>
              <a:buChar char="-"/>
            </a:pPr>
            <a:r>
              <a:rPr lang="hr-HR" sz="2800" dirty="0"/>
              <a:t>Miroslav Krleža u knjizi Balade Petrice Kerempuha spominje naziv </a:t>
            </a:r>
            <a:r>
              <a:rPr lang="hr-HR" sz="2800" dirty="0" err="1"/>
              <a:t>srakar</a:t>
            </a:r>
            <a:r>
              <a:rPr lang="hr-HR" sz="2800" dirty="0"/>
              <a:t> za čovjeka koji je sam svoj ugled zaprljao</a:t>
            </a:r>
          </a:p>
          <a:p>
            <a:pPr algn="just">
              <a:buFontTx/>
              <a:buChar char="-"/>
            </a:pPr>
            <a:r>
              <a:rPr lang="hr-HR" sz="2800" dirty="0"/>
              <a:t>povjesničar Rudolf Horvat je u knjizi Povijest Varaždina zapisao da su neki Varaždinci pokušali 1912. godine promijeniti ime selu </a:t>
            </a:r>
            <a:r>
              <a:rPr lang="hr-HR" sz="2800" dirty="0" err="1"/>
              <a:t>Sračinec</a:t>
            </a:r>
            <a:r>
              <a:rPr lang="hr-HR" sz="2800" dirty="0"/>
              <a:t> u </a:t>
            </a:r>
            <a:r>
              <a:rPr lang="hr-HR" sz="2800" dirty="0" err="1"/>
              <a:t>Mihaljevec</a:t>
            </a:r>
            <a:r>
              <a:rPr lang="hr-HR" sz="2800" dirty="0"/>
              <a:t> prema crkvi Svetog Mihaela, ali je pokušaj propao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7683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7DFFF2F-E51F-A01E-8350-F032CFD0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hr-HR" sz="5400">
                <a:solidFill>
                  <a:srgbClr val="FFFFFF"/>
                </a:solidFill>
              </a:rPr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D0E7FA-AFF2-3761-E9E8-89797C567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 fontScale="85000" lnSpcReduction="20000"/>
          </a:bodyPr>
          <a:lstStyle/>
          <a:p>
            <a:pPr algn="just">
              <a:buFontTx/>
              <a:buChar char="-"/>
            </a:pPr>
            <a:r>
              <a:rPr lang="hr-HR" dirty="0"/>
              <a:t>područjem na kojem je danas  </a:t>
            </a:r>
            <a:r>
              <a:rPr lang="hr-HR" dirty="0" err="1"/>
              <a:t>Sračinec</a:t>
            </a:r>
            <a:r>
              <a:rPr lang="hr-HR" dirty="0"/>
              <a:t> se putovalo u rimsko doba</a:t>
            </a:r>
          </a:p>
          <a:p>
            <a:pPr algn="just">
              <a:buFontTx/>
              <a:buChar char="-"/>
            </a:pPr>
            <a:r>
              <a:rPr lang="hr-HR" dirty="0"/>
              <a:t>to je područje bilo u posjedu varaždinske utvrde </a:t>
            </a:r>
          </a:p>
          <a:p>
            <a:pPr algn="just">
              <a:buFontTx/>
              <a:buChar char="-"/>
            </a:pPr>
            <a:r>
              <a:rPr lang="hr-HR" dirty="0"/>
              <a:t>kasnije područje postaje vlasništvo  grada</a:t>
            </a:r>
          </a:p>
          <a:p>
            <a:pPr algn="just">
              <a:buFontTx/>
              <a:buChar char="-"/>
            </a:pPr>
            <a:r>
              <a:rPr lang="hr-HR" dirty="0"/>
              <a:t>u selu nikada nije bilo plemstva, već su tu živjeli kmetovi i najamni radnici</a:t>
            </a:r>
          </a:p>
          <a:p>
            <a:pPr algn="just">
              <a:buFontTx/>
              <a:buChar char="-"/>
            </a:pPr>
            <a:r>
              <a:rPr lang="hr-HR" dirty="0"/>
              <a:t>prema povijesnim izvorima selo je postojalo već u 16. stoljeću</a:t>
            </a:r>
          </a:p>
          <a:p>
            <a:pPr algn="just">
              <a:buFontTx/>
              <a:buChar char="-"/>
            </a:pPr>
            <a:r>
              <a:rPr lang="hr-HR" dirty="0"/>
              <a:t>proživljavalo je sve ratove i događaje koji su obilježili povijest ovog kraja</a:t>
            </a:r>
          </a:p>
          <a:p>
            <a:pPr algn="just">
              <a:buFontTx/>
              <a:buChar char="-"/>
            </a:pPr>
            <a:r>
              <a:rPr lang="hr-HR" dirty="0"/>
              <a:t>spomenici vremena nas vraćaju u prošlost i traže od nas da se zapitamo zašto su tu, potiču na razmišljanja o jednom povijesnom kontinuitetu i svjedočenju prošlosti u sadašnjosti</a:t>
            </a:r>
          </a:p>
          <a:p>
            <a:pPr algn="just">
              <a:buFontTx/>
              <a:buChar char="-"/>
            </a:pPr>
            <a:r>
              <a:rPr lang="hr-HR" dirty="0"/>
              <a:t>istraživanje nas je potaknulo na nove planove i rad u budućnosti</a:t>
            </a:r>
          </a:p>
        </p:txBody>
      </p:sp>
    </p:spTree>
    <p:extLst>
      <p:ext uri="{BB962C8B-B14F-4D97-AF65-F5344CB8AC3E}">
        <p14:creationId xmlns:p14="http://schemas.microsoft.com/office/powerpoint/2010/main" val="2124317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4C97C1-2A54-A46B-0E4A-5E311F6A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CC6C17-35D6-6DE3-6117-E88393947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pPr marL="0" indent="0">
              <a:buNone/>
            </a:pPr>
            <a:r>
              <a:rPr lang="hr-HR" dirty="0"/>
              <a:t>Prva monografija općine </a:t>
            </a:r>
            <a:r>
              <a:rPr lang="hr-HR" dirty="0" err="1"/>
              <a:t>Sračinec</a:t>
            </a:r>
            <a:r>
              <a:rPr lang="hr-HR" dirty="0"/>
              <a:t>, grupa autora, V. </a:t>
            </a:r>
            <a:r>
              <a:rPr lang="hr-HR" dirty="0" err="1"/>
              <a:t>Gran</a:t>
            </a:r>
            <a:r>
              <a:rPr lang="hr-HR" dirty="0"/>
              <a:t> (povijesni dio), </a:t>
            </a:r>
            <a:r>
              <a:rPr lang="hr-HR" dirty="0" err="1"/>
              <a:t>Sračinec</a:t>
            </a:r>
            <a:r>
              <a:rPr lang="hr-HR" dirty="0"/>
              <a:t>, 2012. </a:t>
            </a:r>
          </a:p>
          <a:p>
            <a:pPr marL="0" indent="0">
              <a:buNone/>
            </a:pPr>
            <a:r>
              <a:rPr lang="hr-HR" dirty="0"/>
              <a:t>Rudolf </a:t>
            </a:r>
            <a:r>
              <a:rPr lang="hr-HR" dirty="0" err="1"/>
              <a:t>Horvat:”Povijest</a:t>
            </a:r>
            <a:r>
              <a:rPr lang="hr-HR" dirty="0"/>
              <a:t> grada Varaždina”, HAZU, Varaždin, 1993.</a:t>
            </a:r>
          </a:p>
          <a:p>
            <a:pPr marL="0" indent="0">
              <a:buNone/>
            </a:pPr>
            <a:r>
              <a:rPr lang="hr-HR" dirty="0"/>
              <a:t>Spomenica 1868. – 1993. , OŠ </a:t>
            </a:r>
            <a:r>
              <a:rPr lang="hr-HR" dirty="0" err="1"/>
              <a:t>Sračinec</a:t>
            </a:r>
            <a:r>
              <a:rPr lang="hr-HR" dirty="0"/>
              <a:t>, 1993.</a:t>
            </a:r>
          </a:p>
          <a:p>
            <a:pPr marL="0" indent="0">
              <a:buNone/>
            </a:pPr>
            <a:r>
              <a:rPr lang="hr-HR" dirty="0"/>
              <a:t>Hrvatska enciklopedija, </a:t>
            </a:r>
            <a:r>
              <a:rPr lang="hr-HR" dirty="0">
                <a:hlinkClick r:id="rId2"/>
              </a:rPr>
              <a:t>www.enciklopedija.hr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Fotografije učenika Povijesno – etnografske škole OŠ </a:t>
            </a:r>
            <a:r>
              <a:rPr lang="hr-HR" dirty="0" err="1"/>
              <a:t>Sračinec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7570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nebo, trava, na otvorenom&#10;&#10;Opis je automatski generiran">
            <a:extLst>
              <a:ext uri="{FF2B5EF4-FFF2-40B4-BE49-F238E27FC236}">
                <a16:creationId xmlns:a16="http://schemas.microsoft.com/office/drawing/2014/main" id="{EF6E3867-2F19-2C80-60B3-8B646FB97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1" b="146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2CCE83F-8556-6798-05CA-09F0D31D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21. stoljeće Park velika graba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86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A298234-3BDE-4E6B-E46F-93F8010B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/>
              <a:t>Stari vijek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365540-EE04-E554-ED34-801D66973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600" dirty="0"/>
              <a:t>na mjestu današnjeg sela prolazila je u rimsko doba cesta koja je povezivala važna rimska odredišta, išla je od Osijeka sve do Ptuja i dalje prema Ljubljani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600" dirty="0"/>
              <a:t>susjedno selo Petrijanec poznato je kao </a:t>
            </a:r>
            <a:r>
              <a:rPr lang="hr-HR" sz="2600" dirty="0" err="1"/>
              <a:t>Aqua</a:t>
            </a:r>
            <a:r>
              <a:rPr lang="hr-HR" sz="2600" dirty="0"/>
              <a:t> Viva gdje je bila rimska postaja, pa sa sigurnošću možemo reći da se područjem </a:t>
            </a:r>
            <a:r>
              <a:rPr lang="hr-HR" sz="2600" dirty="0" err="1"/>
              <a:t>Sračinca</a:t>
            </a:r>
            <a:r>
              <a:rPr lang="hr-HR" sz="2600" dirty="0"/>
              <a:t> prolazilo u rimsko doba</a:t>
            </a:r>
          </a:p>
        </p:txBody>
      </p:sp>
    </p:spTree>
    <p:extLst>
      <p:ext uri="{BB962C8B-B14F-4D97-AF65-F5344CB8AC3E}">
        <p14:creationId xmlns:p14="http://schemas.microsoft.com/office/powerpoint/2010/main" val="217878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B8159E-A109-07FC-2FA0-D42CEE67C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/>
              <a:t>Srednji vijek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C3FF99-E973-9FF3-CC1E-2C1EBC606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600" dirty="0"/>
              <a:t>selo </a:t>
            </a:r>
            <a:r>
              <a:rPr lang="hr-HR" sz="2600" dirty="0" err="1"/>
              <a:t>Sračinec</a:t>
            </a:r>
            <a:r>
              <a:rPr lang="hr-HR" sz="2600" dirty="0"/>
              <a:t> nije postojalo u srednjem vijeku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600" dirty="0"/>
              <a:t>prema povijesnim dokumentima vidljivo je da je to bio posjed grada Varaždina odnosno zemljište uz rijeku Dravu koje se postepeno krčilo od šume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600" dirty="0"/>
              <a:t>prema povelji Andrije II. iz 1209. godine kojom se dodjeljuju prava Varaždinu kao slobodnom kraljevskom gradu vidljivo je da je područje </a:t>
            </a:r>
            <a:r>
              <a:rPr lang="hr-HR" sz="2600" dirty="0" err="1"/>
              <a:t>Sračinca</a:t>
            </a:r>
            <a:r>
              <a:rPr lang="hr-HR" sz="2600" dirty="0"/>
              <a:t> pripadalo gradu Varaždinu</a:t>
            </a:r>
          </a:p>
        </p:txBody>
      </p:sp>
    </p:spTree>
    <p:extLst>
      <p:ext uri="{BB962C8B-B14F-4D97-AF65-F5344CB8AC3E}">
        <p14:creationId xmlns:p14="http://schemas.microsoft.com/office/powerpoint/2010/main" val="361247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CCCBBAD-698C-148A-1511-99E811D3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/>
              <a:t>Novi vijek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02A202-4CCB-1433-B3C8-114BEECD3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600" dirty="0"/>
              <a:t>pisani povijesni izvori donose nam podatke o naseljima </a:t>
            </a:r>
            <a:r>
              <a:rPr lang="hr-HR" sz="2600" dirty="0" err="1"/>
              <a:t>Sračinec</a:t>
            </a:r>
            <a:r>
              <a:rPr lang="hr-HR" sz="2600" dirty="0"/>
              <a:t> i </a:t>
            </a:r>
            <a:r>
              <a:rPr lang="hr-HR" sz="2600" dirty="0" err="1"/>
              <a:t>Svibovec</a:t>
            </a:r>
            <a:r>
              <a:rPr lang="hr-HR" sz="2600" dirty="0"/>
              <a:t> Podravski tek za 16. stoljeće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600" dirty="0"/>
              <a:t>u to vrijeme u </a:t>
            </a:r>
            <a:r>
              <a:rPr lang="hr-HR" sz="2600" dirty="0" err="1"/>
              <a:t>Sračincu</a:t>
            </a:r>
            <a:r>
              <a:rPr lang="hr-HR" sz="2600" dirty="0"/>
              <a:t> naseljeni su novi kmetovi uz napomenu da su pripadali vlastelinu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600" dirty="0" err="1"/>
              <a:t>Sračinec</a:t>
            </a:r>
            <a:r>
              <a:rPr lang="hr-HR" sz="2600" dirty="0"/>
              <a:t> se u popisima poreza prvi puta spominje 1543. godine kao posjed varaždinske utvrde i tako ostaje do 1566. godine kad se opisuje kao novopodignuti posjed grada Varaždina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600" dirty="0"/>
              <a:t>1522. godine Turci su provalili u Hrvatsku dva puta, a 1.10. su se ulogorili u selu </a:t>
            </a:r>
            <a:r>
              <a:rPr lang="hr-HR" sz="2600" dirty="0" err="1"/>
              <a:t>Biškupec</a:t>
            </a:r>
            <a:r>
              <a:rPr lang="hr-HR" sz="2600" dirty="0"/>
              <a:t> kod Varaždina od kuda su poduzimali pljačkaške pohode u kojima su stradala sela u blizini Varaždina</a:t>
            </a:r>
          </a:p>
          <a:p>
            <a:endParaRPr lang="hr-HR" sz="2200" dirty="0"/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10015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D369CA8-A246-DE71-9912-F94205B1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/>
              <a:t>Novi vijek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E39FC5-8402-FAC1-4607-E1544D54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200" dirty="0"/>
              <a:t> </a:t>
            </a:r>
            <a:r>
              <a:rPr lang="hr-HR" sz="2600" dirty="0"/>
              <a:t>turska pustošenja su se odrazila na smanjenu naplatu propisanog poreza već iduće godine, a u popisu popaljenih sela sabirači poreza 1533. godine navode sela </a:t>
            </a:r>
            <a:r>
              <a:rPr lang="hr-HR" sz="2600" dirty="0" err="1"/>
              <a:t>Čeperlinec</a:t>
            </a:r>
            <a:r>
              <a:rPr lang="hr-HR" sz="2600" dirty="0"/>
              <a:t>, Kneginec, </a:t>
            </a:r>
            <a:r>
              <a:rPr lang="hr-HR" sz="2600" dirty="0" err="1"/>
              <a:t>Sračinec</a:t>
            </a:r>
            <a:r>
              <a:rPr lang="hr-HR" sz="2600" dirty="0"/>
              <a:t>, </a:t>
            </a:r>
            <a:r>
              <a:rPr lang="hr-HR" sz="2600" dirty="0" err="1"/>
              <a:t>Biškupec</a:t>
            </a:r>
            <a:r>
              <a:rPr lang="hr-HR" sz="2600" dirty="0"/>
              <a:t>, </a:t>
            </a:r>
            <a:r>
              <a:rPr lang="hr-HR" sz="2600" dirty="0" err="1"/>
              <a:t>Obreš</a:t>
            </a:r>
            <a:r>
              <a:rPr lang="hr-HR" sz="2600" dirty="0"/>
              <a:t>, </a:t>
            </a:r>
            <a:r>
              <a:rPr lang="hr-HR" sz="2600" dirty="0" err="1"/>
              <a:t>Velkovec</a:t>
            </a:r>
            <a:r>
              <a:rPr lang="hr-HR" sz="2600" dirty="0"/>
              <a:t>, Vidovec, </a:t>
            </a:r>
            <a:r>
              <a:rPr lang="hr-HR" sz="2600" dirty="0" err="1"/>
              <a:t>Budislavec</a:t>
            </a:r>
            <a:r>
              <a:rPr lang="hr-HR" sz="2600" dirty="0"/>
              <a:t>, Trnovec, </a:t>
            </a:r>
            <a:r>
              <a:rPr lang="hr-HR" sz="2600" dirty="0" err="1"/>
              <a:t>Beretinec</a:t>
            </a:r>
            <a:r>
              <a:rPr lang="hr-HR" sz="2600" dirty="0"/>
              <a:t>, </a:t>
            </a:r>
            <a:r>
              <a:rPr lang="hr-HR" sz="2600" dirty="0" err="1"/>
              <a:t>Zamlača</a:t>
            </a:r>
            <a:r>
              <a:rPr lang="hr-HR" sz="2600" dirty="0"/>
              <a:t>, </a:t>
            </a:r>
            <a:r>
              <a:rPr lang="hr-HR" sz="2600" dirty="0" err="1"/>
              <a:t>Gojanec</a:t>
            </a:r>
            <a:r>
              <a:rPr lang="hr-HR" sz="2600" dirty="0"/>
              <a:t> i </a:t>
            </a:r>
            <a:r>
              <a:rPr lang="hr-HR" sz="2600" dirty="0" err="1"/>
              <a:t>Nedeljanec</a:t>
            </a:r>
            <a:endParaRPr lang="hr-HR" sz="2600" dirty="0"/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600" dirty="0"/>
              <a:t>te je godine u spaljenom </a:t>
            </a:r>
            <a:r>
              <a:rPr lang="hr-HR" sz="2600" dirty="0" err="1"/>
              <a:t>Sračincu</a:t>
            </a:r>
            <a:r>
              <a:rPr lang="hr-HR" sz="2600" dirty="0"/>
              <a:t> u popisu dimova za kraljevski porez od 1 forinta po dimu popisan samo jedan dim, a zabilježeno je da je u </a:t>
            </a:r>
            <a:r>
              <a:rPr lang="hr-HR" sz="2600" dirty="0" err="1"/>
              <a:t>Sračincu</a:t>
            </a:r>
            <a:r>
              <a:rPr lang="hr-HR" sz="2600" dirty="0"/>
              <a:t> koji je pripadao varaždinskoj tvrđi ostao samo jedan kmet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600" dirty="0"/>
              <a:t>vlasnik varaždinske tvrđe tj. današnjeg starog grada bio je Ivan </a:t>
            </a:r>
            <a:r>
              <a:rPr lang="hr-HR" sz="2600" dirty="0" err="1"/>
              <a:t>Ungnad</a:t>
            </a:r>
            <a:endParaRPr lang="hr-HR" sz="2600" dirty="0"/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600" dirty="0"/>
              <a:t>kasnije područje </a:t>
            </a:r>
            <a:r>
              <a:rPr lang="hr-HR" sz="2600" dirty="0" err="1"/>
              <a:t>Sračinca</a:t>
            </a:r>
            <a:r>
              <a:rPr lang="hr-HR" sz="2600" dirty="0"/>
              <a:t> dolazi u vlasništvo grada i nije više u posjedu utvrde</a:t>
            </a:r>
          </a:p>
        </p:txBody>
      </p:sp>
    </p:spTree>
    <p:extLst>
      <p:ext uri="{BB962C8B-B14F-4D97-AF65-F5344CB8AC3E}">
        <p14:creationId xmlns:p14="http://schemas.microsoft.com/office/powerpoint/2010/main" val="241313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A619F3-8441-F1F8-0144-E283DAB8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9126"/>
            <a:ext cx="10515600" cy="543974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hr-HR" dirty="0"/>
              <a:t>u popisu kraljevskog poreza za 1596. godinu povjesničari su procijenili da je u </a:t>
            </a:r>
            <a:r>
              <a:rPr lang="hr-HR" dirty="0" err="1"/>
              <a:t>Sračincu</a:t>
            </a:r>
            <a:r>
              <a:rPr lang="hr-HR" dirty="0"/>
              <a:t> živjelo 42 kmeta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hr-HR" dirty="0"/>
              <a:t>prema procjenama dr. Nevena Budaka </a:t>
            </a:r>
            <a:r>
              <a:rPr lang="hr-HR" dirty="0" err="1"/>
              <a:t>Sračinec</a:t>
            </a:r>
            <a:r>
              <a:rPr lang="hr-HR" dirty="0"/>
              <a:t> je 1598. godine imao 36 kmetova, 3 </a:t>
            </a:r>
            <a:r>
              <a:rPr lang="hr-HR" dirty="0" err="1"/>
              <a:t>kmetice</a:t>
            </a:r>
            <a:r>
              <a:rPr lang="hr-HR" dirty="0"/>
              <a:t>, ukupno 14 obitelji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hr-HR" dirty="0"/>
              <a:t>iz zapisa je vidljivo da su seljaci morali darivati članove gradske uprave novcem, kruhom, kopunima, te vozovima drva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hr-HR" dirty="0" err="1"/>
              <a:t>valpot</a:t>
            </a:r>
            <a:r>
              <a:rPr lang="hr-HR" dirty="0"/>
              <a:t> je bio zadužen da za vlastelina nadzire izvršavanje obaveze kmetova i ubiranje poreza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hr-HR" dirty="0" err="1"/>
              <a:t>paškal</a:t>
            </a:r>
            <a:r>
              <a:rPr lang="hr-HR" dirty="0"/>
              <a:t> </a:t>
            </a:r>
            <a:r>
              <a:rPr lang="hr-HR" dirty="0" err="1"/>
              <a:t>Cvekan</a:t>
            </a:r>
            <a:r>
              <a:rPr lang="hr-HR" dirty="0"/>
              <a:t> navodi da prema kanonskim vizitacijama iz 1649. godine župi svetog Nikole iz Varaždina pripadaju kapele Svetog Lovre u Starom gradu, Presvetog Trojstva u </a:t>
            </a:r>
            <a:r>
              <a:rPr lang="hr-HR" dirty="0" err="1"/>
              <a:t>Miličkoj</a:t>
            </a:r>
            <a:r>
              <a:rPr lang="hr-HR" dirty="0"/>
              <a:t> ulici, Sveti Mihovil na varaždinskom groblju, Sveti Mihovil u </a:t>
            </a:r>
            <a:r>
              <a:rPr lang="hr-HR" dirty="0" err="1"/>
              <a:t>Sračincu</a:t>
            </a:r>
            <a:r>
              <a:rPr lang="hr-HR" dirty="0"/>
              <a:t> i Sveti Benedikt u </a:t>
            </a:r>
            <a:r>
              <a:rPr lang="hr-HR" dirty="0" err="1"/>
              <a:t>Svibovcu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658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9F3A246-59C3-B78C-BACB-B470F859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/>
              <a:t>Novi vijek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0209BD-96E3-922B-A314-4E3CBA02A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600" dirty="0"/>
              <a:t>Urbari Marije Terezije nam govore da je 1774. godine selo </a:t>
            </a:r>
            <a:r>
              <a:rPr lang="hr-HR" sz="2600" dirty="0" err="1"/>
              <a:t>Sračinec</a:t>
            </a:r>
            <a:r>
              <a:rPr lang="hr-HR" sz="2600" dirty="0"/>
              <a:t> prije </a:t>
            </a:r>
            <a:r>
              <a:rPr lang="hr-HR" sz="2600" dirty="0" err="1"/>
              <a:t>urbarijalnog</a:t>
            </a:r>
            <a:r>
              <a:rPr lang="hr-HR" sz="2600" dirty="0"/>
              <a:t> uređenja imalo ukupno 87 domaćinstva i bilo najveće selo u posjedu grada Varaždina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600" dirty="0"/>
              <a:t>osim kmetova u selu su živjeli i </a:t>
            </a:r>
            <a:r>
              <a:rPr lang="hr-HR" sz="2600" dirty="0" err="1"/>
              <a:t>željari</a:t>
            </a:r>
            <a:r>
              <a:rPr lang="hr-HR" sz="2600" dirty="0"/>
              <a:t> (najamni radnici)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600" dirty="0"/>
              <a:t>kmetovi su imali obvezu 12 dana tlake sa stokom ili kao težaci i tlaku devetine također sa stokom</a:t>
            </a:r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226882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42A3C6-809A-219F-9CBA-64A09174F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hr-HR" dirty="0"/>
              <a:t>najpoznatiji </a:t>
            </a:r>
            <a:r>
              <a:rPr lang="hr-HR" dirty="0" err="1"/>
              <a:t>Srakar</a:t>
            </a:r>
            <a:r>
              <a:rPr lang="hr-HR" dirty="0"/>
              <a:t> u povijesti je Jakov </a:t>
            </a:r>
            <a:r>
              <a:rPr lang="hr-HR" dirty="0" err="1"/>
              <a:t>Verček</a:t>
            </a:r>
            <a:r>
              <a:rPr lang="hr-HR" dirty="0"/>
              <a:t> koji je 25.04.1776. godine svojom nepažnjom zapalio Varaždin, izazvao je požar koji je imao katastrofalne posljedice za Varaždin</a:t>
            </a:r>
          </a:p>
          <a:p>
            <a:pPr algn="just">
              <a:buFontTx/>
              <a:buChar char="-"/>
            </a:pPr>
            <a:r>
              <a:rPr lang="hr-HR" dirty="0"/>
              <a:t>postoji više legenda koje govore o tome kako je </a:t>
            </a:r>
            <a:r>
              <a:rPr lang="hr-HR" dirty="0" err="1"/>
              <a:t>Verček</a:t>
            </a:r>
            <a:r>
              <a:rPr lang="hr-HR" dirty="0"/>
              <a:t> zapalio Varaždin, a Rudolf Horvat navodi da je zapisano da je bio kažnjen sa 12 udaraca batinom na glavnom gradskom trgu u Varaždinu i isto toliko u </a:t>
            </a:r>
            <a:r>
              <a:rPr lang="hr-HR" dirty="0" err="1"/>
              <a:t>Sračincu</a:t>
            </a:r>
            <a:endParaRPr lang="hr-HR" dirty="0"/>
          </a:p>
          <a:p>
            <a:pPr algn="just">
              <a:buFontTx/>
              <a:buChar char="-"/>
            </a:pPr>
            <a:r>
              <a:rPr lang="hr-HR" dirty="0"/>
              <a:t>u požaru je stradalo 385 kuća, a ban </a:t>
            </a:r>
            <a:r>
              <a:rPr lang="hr-HR" dirty="0" err="1"/>
              <a:t>Nadasdy</a:t>
            </a:r>
            <a:r>
              <a:rPr lang="hr-HR" dirty="0"/>
              <a:t> se preselio u Zagreb kuda je preseljeno i Hrvatsko kraljevsko vijeće koje je 1767. u Varaždinu osnovala Marija Terezija</a:t>
            </a:r>
          </a:p>
          <a:p>
            <a:pPr>
              <a:buFontTx/>
              <a:buChar char="-"/>
            </a:pPr>
            <a:endParaRPr lang="hr-HR" dirty="0"/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4166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1791</Words>
  <Application>Microsoft Office PowerPoint</Application>
  <PresentationFormat>Široki zaslon</PresentationFormat>
  <Paragraphs>110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sustava Office</vt:lpstr>
      <vt:lpstr>Povijesne činjenice i naziv sela Sračinec</vt:lpstr>
      <vt:lpstr>Prapovijest</vt:lpstr>
      <vt:lpstr>Stari vijek</vt:lpstr>
      <vt:lpstr>Srednji vijek</vt:lpstr>
      <vt:lpstr>Novi vijek</vt:lpstr>
      <vt:lpstr>Novi vijek</vt:lpstr>
      <vt:lpstr>PowerPoint prezentacija</vt:lpstr>
      <vt:lpstr>Novi vijek</vt:lpstr>
      <vt:lpstr>PowerPoint prezentacija</vt:lpstr>
      <vt:lpstr>PowerPoint prezentacija</vt:lpstr>
      <vt:lpstr>PowerPoint prezentacija</vt:lpstr>
      <vt:lpstr>PowerPoint prezentacija</vt:lpstr>
      <vt:lpstr>Prvi svjetski rat</vt:lpstr>
      <vt:lpstr>Suvremeno doba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Domovinski rat</vt:lpstr>
      <vt:lpstr>PowerPoint prezentacija</vt:lpstr>
      <vt:lpstr>O nazivu sela Sračinec</vt:lpstr>
      <vt:lpstr>PowerPoint prezentacija</vt:lpstr>
      <vt:lpstr>PowerPoint prezentacija</vt:lpstr>
      <vt:lpstr>Zaključak</vt:lpstr>
      <vt:lpstr>Literatura:</vt:lpstr>
      <vt:lpstr>21. stoljeće Park velika graba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Kratka povijest Sračinca i ime Sračinec</dc:title>
  <dc:creator>Margareta Skuhala-Juričić</dc:creator>
  <cp:lastModifiedBy>Margareta Skuhala-Juričić</cp:lastModifiedBy>
  <cp:revision>70</cp:revision>
  <dcterms:created xsi:type="dcterms:W3CDTF">2023-02-24T14:23:31Z</dcterms:created>
  <dcterms:modified xsi:type="dcterms:W3CDTF">2023-03-03T14:30:32Z</dcterms:modified>
</cp:coreProperties>
</file>