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57" r:id="rId4"/>
    <p:sldId id="258" r:id="rId5"/>
    <p:sldId id="282" r:id="rId6"/>
    <p:sldId id="259" r:id="rId7"/>
    <p:sldId id="260" r:id="rId8"/>
    <p:sldId id="283" r:id="rId9"/>
    <p:sldId id="262" r:id="rId10"/>
    <p:sldId id="263" r:id="rId11"/>
    <p:sldId id="264" r:id="rId12"/>
    <p:sldId id="28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847" autoAdjust="0"/>
  </p:normalViewPr>
  <p:slideViewPr>
    <p:cSldViewPr snapToGrid="0">
      <p:cViewPr varScale="1">
        <p:scale>
          <a:sx n="78" d="100"/>
          <a:sy n="78" d="100"/>
        </p:scale>
        <p:origin x="787" y="58"/>
      </p:cViewPr>
      <p:guideLst/>
    </p:cSldViewPr>
  </p:slideViewPr>
  <p:outlineViewPr>
    <p:cViewPr>
      <p:scale>
        <a:sx n="33" d="100"/>
        <a:sy n="33" d="100"/>
      </p:scale>
      <p:origin x="0" y="-421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22F514-C50D-4EC4-B6C6-57A3E53E9789}"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CD12D1C6-94E3-4EE6-9BAD-34982E8E999A}">
      <dgm:prSet/>
      <dgm:spPr/>
      <dgm:t>
        <a:bodyPr/>
        <a:lstStyle/>
        <a:p>
          <a:r>
            <a:rPr lang="hr-HR"/>
            <a:t>- istraživali smo zavičajnu povijest koju treba upoznati svako dijete Sračinca kako bi shvatilo svoj identitet i vidjelo ulogu sela Sračinec u svojem širem zavičaju kao i domovini</a:t>
          </a:r>
          <a:endParaRPr lang="en-US"/>
        </a:p>
      </dgm:t>
    </dgm:pt>
    <dgm:pt modelId="{F8801917-707A-469D-B095-C02E6A1F2356}" type="parTrans" cxnId="{D5C1C647-7664-43AE-A16E-E3A2E29FB04F}">
      <dgm:prSet/>
      <dgm:spPr/>
      <dgm:t>
        <a:bodyPr/>
        <a:lstStyle/>
        <a:p>
          <a:endParaRPr lang="en-US"/>
        </a:p>
      </dgm:t>
    </dgm:pt>
    <dgm:pt modelId="{A6B6963F-97C5-4038-9382-0192010D836A}" type="sibTrans" cxnId="{D5C1C647-7664-43AE-A16E-E3A2E29FB04F}">
      <dgm:prSet/>
      <dgm:spPr/>
      <dgm:t>
        <a:bodyPr/>
        <a:lstStyle/>
        <a:p>
          <a:endParaRPr lang="en-US"/>
        </a:p>
      </dgm:t>
    </dgm:pt>
    <dgm:pt modelId="{0287A1C6-C5C3-49C2-94B9-C2C0C139B088}">
      <dgm:prSet/>
      <dgm:spPr/>
      <dgm:t>
        <a:bodyPr/>
        <a:lstStyle/>
        <a:p>
          <a:r>
            <a:rPr lang="hr-HR"/>
            <a:t>- treba poznavati svoje selo, svoju povijest kao dio kulturne i povijesne baštine Hrvatske</a:t>
          </a:r>
          <a:endParaRPr lang="en-US"/>
        </a:p>
      </dgm:t>
    </dgm:pt>
    <dgm:pt modelId="{38CC277E-8A03-436D-9BBC-51428159656B}" type="parTrans" cxnId="{849547AD-CA1D-4118-8DC9-064C1A2DB33D}">
      <dgm:prSet/>
      <dgm:spPr/>
      <dgm:t>
        <a:bodyPr/>
        <a:lstStyle/>
        <a:p>
          <a:endParaRPr lang="en-US"/>
        </a:p>
      </dgm:t>
    </dgm:pt>
    <dgm:pt modelId="{4306C931-CB1B-46BE-A435-25C048182DEB}" type="sibTrans" cxnId="{849547AD-CA1D-4118-8DC9-064C1A2DB33D}">
      <dgm:prSet/>
      <dgm:spPr/>
      <dgm:t>
        <a:bodyPr/>
        <a:lstStyle/>
        <a:p>
          <a:endParaRPr lang="en-US"/>
        </a:p>
      </dgm:t>
    </dgm:pt>
    <dgm:pt modelId="{CCA6CCF6-C9E6-4223-832D-D85C9A4F45F5}">
      <dgm:prSet/>
      <dgm:spPr/>
      <dgm:t>
        <a:bodyPr/>
        <a:lstStyle/>
        <a:p>
          <a:r>
            <a:rPr lang="hr-HR"/>
            <a:t>- zanimljivo je da su učenici jako malo znali o svojem selu, o povijesti i imenu sela</a:t>
          </a:r>
          <a:endParaRPr lang="en-US"/>
        </a:p>
      </dgm:t>
    </dgm:pt>
    <dgm:pt modelId="{83795D75-CAA5-4734-B2CF-F3D7F59BDDAD}" type="parTrans" cxnId="{495B8497-8D51-4F82-8673-E674B568F749}">
      <dgm:prSet/>
      <dgm:spPr/>
      <dgm:t>
        <a:bodyPr/>
        <a:lstStyle/>
        <a:p>
          <a:endParaRPr lang="en-US"/>
        </a:p>
      </dgm:t>
    </dgm:pt>
    <dgm:pt modelId="{0CF02158-B881-40FF-9472-F658710486B9}" type="sibTrans" cxnId="{495B8497-8D51-4F82-8673-E674B568F749}">
      <dgm:prSet/>
      <dgm:spPr/>
      <dgm:t>
        <a:bodyPr/>
        <a:lstStyle/>
        <a:p>
          <a:endParaRPr lang="en-US"/>
        </a:p>
      </dgm:t>
    </dgm:pt>
    <dgm:pt modelId="{5A31FDD8-3FC8-4961-9D1B-96DA5E654F8A}">
      <dgm:prSet/>
      <dgm:spPr/>
      <dgm:t>
        <a:bodyPr/>
        <a:lstStyle/>
        <a:p>
          <a:r>
            <a:rPr lang="hr-HR" dirty="0"/>
            <a:t>- nešto više su znali o poginulim braniteljima u Domovinskom ratu, jer su čuli od roditelja, kao i o poznavanju običaja sela </a:t>
          </a:r>
          <a:r>
            <a:rPr lang="hr-HR" dirty="0" err="1"/>
            <a:t>Sračinec</a:t>
          </a:r>
          <a:r>
            <a:rPr lang="hr-HR" dirty="0"/>
            <a:t> koji se još danas njeguju u selu zahvaljujući udrugama koje se time bave</a:t>
          </a:r>
          <a:endParaRPr lang="en-US" dirty="0"/>
        </a:p>
      </dgm:t>
    </dgm:pt>
    <dgm:pt modelId="{58550258-CA88-46ED-86D7-CFB593F87B24}" type="parTrans" cxnId="{A152D8F2-F3BE-4B3D-ABB5-2E2B2A835514}">
      <dgm:prSet/>
      <dgm:spPr/>
      <dgm:t>
        <a:bodyPr/>
        <a:lstStyle/>
        <a:p>
          <a:endParaRPr lang="en-US"/>
        </a:p>
      </dgm:t>
    </dgm:pt>
    <dgm:pt modelId="{B136D817-ED22-48BD-A0B6-7B03D8ADEA7E}" type="sibTrans" cxnId="{A152D8F2-F3BE-4B3D-ABB5-2E2B2A835514}">
      <dgm:prSet/>
      <dgm:spPr/>
      <dgm:t>
        <a:bodyPr/>
        <a:lstStyle/>
        <a:p>
          <a:endParaRPr lang="en-US"/>
        </a:p>
      </dgm:t>
    </dgm:pt>
    <dgm:pt modelId="{B523B259-0A0B-4781-8A72-DDAD0205CF2F}">
      <dgm:prSet/>
      <dgm:spPr/>
      <dgm:t>
        <a:bodyPr/>
        <a:lstStyle/>
        <a:p>
          <a:r>
            <a:rPr lang="hr-HR" dirty="0"/>
            <a:t>- ostvarili smo postavljene ciljeve Tima za kvalitetu i Razvojnog plana škole koje smo si postavili početkom školske </a:t>
          </a:r>
          <a:r>
            <a:rPr lang="hr-HR"/>
            <a:t>godine 2021./2022.</a:t>
          </a:r>
          <a:endParaRPr lang="en-US" dirty="0"/>
        </a:p>
      </dgm:t>
    </dgm:pt>
    <dgm:pt modelId="{10938C7D-812E-496A-AE8B-6D701116AABA}" type="parTrans" cxnId="{40E7C4F5-93F5-4F54-9DFD-814400116356}">
      <dgm:prSet/>
      <dgm:spPr/>
      <dgm:t>
        <a:bodyPr/>
        <a:lstStyle/>
        <a:p>
          <a:endParaRPr lang="en-US"/>
        </a:p>
      </dgm:t>
    </dgm:pt>
    <dgm:pt modelId="{62FAA77A-C83A-4056-AE14-F2ECE3D805FB}" type="sibTrans" cxnId="{40E7C4F5-93F5-4F54-9DFD-814400116356}">
      <dgm:prSet/>
      <dgm:spPr/>
      <dgm:t>
        <a:bodyPr/>
        <a:lstStyle/>
        <a:p>
          <a:endParaRPr lang="en-US"/>
        </a:p>
      </dgm:t>
    </dgm:pt>
    <dgm:pt modelId="{F6417114-E4BC-4439-BB6A-91FCB178BA5E}">
      <dgm:prSet/>
      <dgm:spPr/>
      <dgm:t>
        <a:bodyPr/>
        <a:lstStyle/>
        <a:p>
          <a:r>
            <a:rPr lang="hr-HR" dirty="0"/>
            <a:t>- učenicima je bilo zanimljivo i dolazak na grupu kao i zadaće koje su imali im nisu teško pale, zapravo su radili s voljom</a:t>
          </a:r>
          <a:endParaRPr lang="en-US" dirty="0"/>
        </a:p>
      </dgm:t>
    </dgm:pt>
    <dgm:pt modelId="{DDBF4804-EEB9-4984-B23D-FE9DEC17AEA5}" type="parTrans" cxnId="{C9AF8A6C-3780-43C1-AC23-5FA5A3FDFB56}">
      <dgm:prSet/>
      <dgm:spPr/>
      <dgm:t>
        <a:bodyPr/>
        <a:lstStyle/>
        <a:p>
          <a:endParaRPr lang="en-US"/>
        </a:p>
      </dgm:t>
    </dgm:pt>
    <dgm:pt modelId="{956739FE-D8FD-4484-95C2-C0718ACAA2E8}" type="sibTrans" cxnId="{C9AF8A6C-3780-43C1-AC23-5FA5A3FDFB56}">
      <dgm:prSet/>
      <dgm:spPr/>
      <dgm:t>
        <a:bodyPr/>
        <a:lstStyle/>
        <a:p>
          <a:endParaRPr lang="en-US"/>
        </a:p>
      </dgm:t>
    </dgm:pt>
    <dgm:pt modelId="{683C4B2C-CF15-459E-BB34-2EB832439B2B}" type="pres">
      <dgm:prSet presAssocID="{0B22F514-C50D-4EC4-B6C6-57A3E53E9789}" presName="Name0" presStyleCnt="0">
        <dgm:presLayoutVars>
          <dgm:dir/>
          <dgm:resizeHandles val="exact"/>
        </dgm:presLayoutVars>
      </dgm:prSet>
      <dgm:spPr/>
    </dgm:pt>
    <dgm:pt modelId="{064C7CB2-F6E0-4411-ADC8-A46215AEB0EF}" type="pres">
      <dgm:prSet presAssocID="{CD12D1C6-94E3-4EE6-9BAD-34982E8E999A}" presName="node" presStyleLbl="node1" presStyleIdx="0" presStyleCnt="11">
        <dgm:presLayoutVars>
          <dgm:bulletEnabled val="1"/>
        </dgm:presLayoutVars>
      </dgm:prSet>
      <dgm:spPr/>
    </dgm:pt>
    <dgm:pt modelId="{C1E8DA4C-8AE6-464A-9BB5-B30A5515BE42}" type="pres">
      <dgm:prSet presAssocID="{A6B6963F-97C5-4038-9382-0192010D836A}" presName="sibTransSpacerBeforeConnector" presStyleCnt="0"/>
      <dgm:spPr/>
    </dgm:pt>
    <dgm:pt modelId="{AD8781E6-B785-49AA-B6C3-37815FFAA012}" type="pres">
      <dgm:prSet presAssocID="{A6B6963F-97C5-4038-9382-0192010D836A}" presName="sibTrans" presStyleLbl="node1" presStyleIdx="1" presStyleCnt="11"/>
      <dgm:spPr/>
    </dgm:pt>
    <dgm:pt modelId="{92E8984E-50F4-4F7B-986A-D21044651DA3}" type="pres">
      <dgm:prSet presAssocID="{A6B6963F-97C5-4038-9382-0192010D836A}" presName="sibTransSpacerAfterConnector" presStyleCnt="0"/>
      <dgm:spPr/>
    </dgm:pt>
    <dgm:pt modelId="{CFFE4665-F7DF-4FB5-B589-08F5B69D48A2}" type="pres">
      <dgm:prSet presAssocID="{0287A1C6-C5C3-49C2-94B9-C2C0C139B088}" presName="node" presStyleLbl="node1" presStyleIdx="2" presStyleCnt="11">
        <dgm:presLayoutVars>
          <dgm:bulletEnabled val="1"/>
        </dgm:presLayoutVars>
      </dgm:prSet>
      <dgm:spPr/>
    </dgm:pt>
    <dgm:pt modelId="{708DD366-90A7-4BDE-96F5-9F10AC5162A0}" type="pres">
      <dgm:prSet presAssocID="{4306C931-CB1B-46BE-A435-25C048182DEB}" presName="sibTransSpacerBeforeConnector" presStyleCnt="0"/>
      <dgm:spPr/>
    </dgm:pt>
    <dgm:pt modelId="{2198023E-9318-4D85-BA07-6472D3603ACA}" type="pres">
      <dgm:prSet presAssocID="{4306C931-CB1B-46BE-A435-25C048182DEB}" presName="sibTrans" presStyleLbl="node1" presStyleIdx="3" presStyleCnt="11"/>
      <dgm:spPr/>
    </dgm:pt>
    <dgm:pt modelId="{0ABB36DD-4539-4253-B840-050A61CCEAA0}" type="pres">
      <dgm:prSet presAssocID="{4306C931-CB1B-46BE-A435-25C048182DEB}" presName="sibTransSpacerAfterConnector" presStyleCnt="0"/>
      <dgm:spPr/>
    </dgm:pt>
    <dgm:pt modelId="{83A6AD00-51E8-4281-9B7E-E5B207BD98A7}" type="pres">
      <dgm:prSet presAssocID="{CCA6CCF6-C9E6-4223-832D-D85C9A4F45F5}" presName="node" presStyleLbl="node1" presStyleIdx="4" presStyleCnt="11">
        <dgm:presLayoutVars>
          <dgm:bulletEnabled val="1"/>
        </dgm:presLayoutVars>
      </dgm:prSet>
      <dgm:spPr/>
    </dgm:pt>
    <dgm:pt modelId="{837E8EA1-03F1-44E1-A112-BAD4CAC03CEF}" type="pres">
      <dgm:prSet presAssocID="{0CF02158-B881-40FF-9472-F658710486B9}" presName="sibTransSpacerBeforeConnector" presStyleCnt="0"/>
      <dgm:spPr/>
    </dgm:pt>
    <dgm:pt modelId="{0EAEDE45-3E4F-42F0-BBD8-B9B9C1CA3CBA}" type="pres">
      <dgm:prSet presAssocID="{0CF02158-B881-40FF-9472-F658710486B9}" presName="sibTrans" presStyleLbl="node1" presStyleIdx="5" presStyleCnt="11"/>
      <dgm:spPr/>
    </dgm:pt>
    <dgm:pt modelId="{4C51480F-F667-4B4A-9086-4D1C7544DC4E}" type="pres">
      <dgm:prSet presAssocID="{0CF02158-B881-40FF-9472-F658710486B9}" presName="sibTransSpacerAfterConnector" presStyleCnt="0"/>
      <dgm:spPr/>
    </dgm:pt>
    <dgm:pt modelId="{99C62BD6-D78F-40C0-866E-D7058157D347}" type="pres">
      <dgm:prSet presAssocID="{5A31FDD8-3FC8-4961-9D1B-96DA5E654F8A}" presName="node" presStyleLbl="node1" presStyleIdx="6" presStyleCnt="11">
        <dgm:presLayoutVars>
          <dgm:bulletEnabled val="1"/>
        </dgm:presLayoutVars>
      </dgm:prSet>
      <dgm:spPr/>
    </dgm:pt>
    <dgm:pt modelId="{9B6C11F5-A692-4532-9D1F-0DB925F1660A}" type="pres">
      <dgm:prSet presAssocID="{B136D817-ED22-48BD-A0B6-7B03D8ADEA7E}" presName="sibTransSpacerBeforeConnector" presStyleCnt="0"/>
      <dgm:spPr/>
    </dgm:pt>
    <dgm:pt modelId="{A3AEC291-3591-42BF-A860-A3276A51A753}" type="pres">
      <dgm:prSet presAssocID="{B136D817-ED22-48BD-A0B6-7B03D8ADEA7E}" presName="sibTrans" presStyleLbl="node1" presStyleIdx="7" presStyleCnt="11"/>
      <dgm:spPr/>
    </dgm:pt>
    <dgm:pt modelId="{F6C760C6-0D81-4156-9A9C-11DE78332FD4}" type="pres">
      <dgm:prSet presAssocID="{B136D817-ED22-48BD-A0B6-7B03D8ADEA7E}" presName="sibTransSpacerAfterConnector" presStyleCnt="0"/>
      <dgm:spPr/>
    </dgm:pt>
    <dgm:pt modelId="{6EA8649E-900C-4CD7-B896-25CBAB1C2943}" type="pres">
      <dgm:prSet presAssocID="{B523B259-0A0B-4781-8A72-DDAD0205CF2F}" presName="node" presStyleLbl="node1" presStyleIdx="8" presStyleCnt="11">
        <dgm:presLayoutVars>
          <dgm:bulletEnabled val="1"/>
        </dgm:presLayoutVars>
      </dgm:prSet>
      <dgm:spPr/>
    </dgm:pt>
    <dgm:pt modelId="{7F54CCDE-009B-439A-81FC-69B86F8EEF30}" type="pres">
      <dgm:prSet presAssocID="{62FAA77A-C83A-4056-AE14-F2ECE3D805FB}" presName="sibTransSpacerBeforeConnector" presStyleCnt="0"/>
      <dgm:spPr/>
    </dgm:pt>
    <dgm:pt modelId="{CB428908-58CD-4F66-875D-F4A303652088}" type="pres">
      <dgm:prSet presAssocID="{62FAA77A-C83A-4056-AE14-F2ECE3D805FB}" presName="sibTrans" presStyleLbl="node1" presStyleIdx="9" presStyleCnt="11"/>
      <dgm:spPr/>
    </dgm:pt>
    <dgm:pt modelId="{3F987052-D9FE-4526-B09B-15E9332A8D34}" type="pres">
      <dgm:prSet presAssocID="{62FAA77A-C83A-4056-AE14-F2ECE3D805FB}" presName="sibTransSpacerAfterConnector" presStyleCnt="0"/>
      <dgm:spPr/>
    </dgm:pt>
    <dgm:pt modelId="{A2E51CD7-5148-4446-BCD5-382253608B1A}" type="pres">
      <dgm:prSet presAssocID="{F6417114-E4BC-4439-BB6A-91FCB178BA5E}" presName="node" presStyleLbl="node1" presStyleIdx="10" presStyleCnt="11">
        <dgm:presLayoutVars>
          <dgm:bulletEnabled val="1"/>
        </dgm:presLayoutVars>
      </dgm:prSet>
      <dgm:spPr/>
    </dgm:pt>
  </dgm:ptLst>
  <dgm:cxnLst>
    <dgm:cxn modelId="{9F78050A-9771-477F-89BE-3687F48B1C25}" type="presOf" srcId="{62FAA77A-C83A-4056-AE14-F2ECE3D805FB}" destId="{CB428908-58CD-4F66-875D-F4A303652088}" srcOrd="0" destOrd="0" presId="urn:microsoft.com/office/officeart/2016/7/layout/BasicProcessNew"/>
    <dgm:cxn modelId="{AC86F917-77EC-46E2-9A9E-04142162A11A}" type="presOf" srcId="{0CF02158-B881-40FF-9472-F658710486B9}" destId="{0EAEDE45-3E4F-42F0-BBD8-B9B9C1CA3CBA}" srcOrd="0" destOrd="0" presId="urn:microsoft.com/office/officeart/2016/7/layout/BasicProcessNew"/>
    <dgm:cxn modelId="{6012DC21-7916-44B3-8A5C-F57568E0DC11}" type="presOf" srcId="{5A31FDD8-3FC8-4961-9D1B-96DA5E654F8A}" destId="{99C62BD6-D78F-40C0-866E-D7058157D347}" srcOrd="0" destOrd="0" presId="urn:microsoft.com/office/officeart/2016/7/layout/BasicProcessNew"/>
    <dgm:cxn modelId="{D8CBCF25-464A-4D4A-93F1-26AAED956582}" type="presOf" srcId="{CD12D1C6-94E3-4EE6-9BAD-34982E8E999A}" destId="{064C7CB2-F6E0-4411-ADC8-A46215AEB0EF}" srcOrd="0" destOrd="0" presId="urn:microsoft.com/office/officeart/2016/7/layout/BasicProcessNew"/>
    <dgm:cxn modelId="{1992032E-3A56-4053-AF53-4DE12C466562}" type="presOf" srcId="{B523B259-0A0B-4781-8A72-DDAD0205CF2F}" destId="{6EA8649E-900C-4CD7-B896-25CBAB1C2943}" srcOrd="0" destOrd="0" presId="urn:microsoft.com/office/officeart/2016/7/layout/BasicProcessNew"/>
    <dgm:cxn modelId="{6DC42B3E-6834-4BE2-819F-ABB8C877F47D}" type="presOf" srcId="{CCA6CCF6-C9E6-4223-832D-D85C9A4F45F5}" destId="{83A6AD00-51E8-4281-9B7E-E5B207BD98A7}" srcOrd="0" destOrd="0" presId="urn:microsoft.com/office/officeart/2016/7/layout/BasicProcessNew"/>
    <dgm:cxn modelId="{0FC78860-0858-4A38-A77F-D17C7A20F157}" type="presOf" srcId="{4306C931-CB1B-46BE-A435-25C048182DEB}" destId="{2198023E-9318-4D85-BA07-6472D3603ACA}" srcOrd="0" destOrd="0" presId="urn:microsoft.com/office/officeart/2016/7/layout/BasicProcessNew"/>
    <dgm:cxn modelId="{D5C1C647-7664-43AE-A16E-E3A2E29FB04F}" srcId="{0B22F514-C50D-4EC4-B6C6-57A3E53E9789}" destId="{CD12D1C6-94E3-4EE6-9BAD-34982E8E999A}" srcOrd="0" destOrd="0" parTransId="{F8801917-707A-469D-B095-C02E6A1F2356}" sibTransId="{A6B6963F-97C5-4038-9382-0192010D836A}"/>
    <dgm:cxn modelId="{C9AF8A6C-3780-43C1-AC23-5FA5A3FDFB56}" srcId="{0B22F514-C50D-4EC4-B6C6-57A3E53E9789}" destId="{F6417114-E4BC-4439-BB6A-91FCB178BA5E}" srcOrd="5" destOrd="0" parTransId="{DDBF4804-EEB9-4984-B23D-FE9DEC17AEA5}" sibTransId="{956739FE-D8FD-4484-95C2-C0718ACAA2E8}"/>
    <dgm:cxn modelId="{175D5F8D-60D6-47E9-BB71-9536E3A3D500}" type="presOf" srcId="{0287A1C6-C5C3-49C2-94B9-C2C0C139B088}" destId="{CFFE4665-F7DF-4FB5-B589-08F5B69D48A2}" srcOrd="0" destOrd="0" presId="urn:microsoft.com/office/officeart/2016/7/layout/BasicProcessNew"/>
    <dgm:cxn modelId="{495B8497-8D51-4F82-8673-E674B568F749}" srcId="{0B22F514-C50D-4EC4-B6C6-57A3E53E9789}" destId="{CCA6CCF6-C9E6-4223-832D-D85C9A4F45F5}" srcOrd="2" destOrd="0" parTransId="{83795D75-CAA5-4734-B2CF-F3D7F59BDDAD}" sibTransId="{0CF02158-B881-40FF-9472-F658710486B9}"/>
    <dgm:cxn modelId="{501B88A9-647E-4C84-8CCC-3F2A7D28E738}" type="presOf" srcId="{A6B6963F-97C5-4038-9382-0192010D836A}" destId="{AD8781E6-B785-49AA-B6C3-37815FFAA012}" srcOrd="0" destOrd="0" presId="urn:microsoft.com/office/officeart/2016/7/layout/BasicProcessNew"/>
    <dgm:cxn modelId="{849547AD-CA1D-4118-8DC9-064C1A2DB33D}" srcId="{0B22F514-C50D-4EC4-B6C6-57A3E53E9789}" destId="{0287A1C6-C5C3-49C2-94B9-C2C0C139B088}" srcOrd="1" destOrd="0" parTransId="{38CC277E-8A03-436D-9BBC-51428159656B}" sibTransId="{4306C931-CB1B-46BE-A435-25C048182DEB}"/>
    <dgm:cxn modelId="{783E28CC-AA40-4C04-9D45-511A6335E707}" type="presOf" srcId="{B136D817-ED22-48BD-A0B6-7B03D8ADEA7E}" destId="{A3AEC291-3591-42BF-A860-A3276A51A753}" srcOrd="0" destOrd="0" presId="urn:microsoft.com/office/officeart/2016/7/layout/BasicProcessNew"/>
    <dgm:cxn modelId="{CB5727D5-33AD-4588-9396-3D8AD6807501}" type="presOf" srcId="{0B22F514-C50D-4EC4-B6C6-57A3E53E9789}" destId="{683C4B2C-CF15-459E-BB34-2EB832439B2B}" srcOrd="0" destOrd="0" presId="urn:microsoft.com/office/officeart/2016/7/layout/BasicProcessNew"/>
    <dgm:cxn modelId="{A152D8F2-F3BE-4B3D-ABB5-2E2B2A835514}" srcId="{0B22F514-C50D-4EC4-B6C6-57A3E53E9789}" destId="{5A31FDD8-3FC8-4961-9D1B-96DA5E654F8A}" srcOrd="3" destOrd="0" parTransId="{58550258-CA88-46ED-86D7-CFB593F87B24}" sibTransId="{B136D817-ED22-48BD-A0B6-7B03D8ADEA7E}"/>
    <dgm:cxn modelId="{FE3D16F4-C985-40F0-A901-C2AECBB96C53}" type="presOf" srcId="{F6417114-E4BC-4439-BB6A-91FCB178BA5E}" destId="{A2E51CD7-5148-4446-BCD5-382253608B1A}" srcOrd="0" destOrd="0" presId="urn:microsoft.com/office/officeart/2016/7/layout/BasicProcessNew"/>
    <dgm:cxn modelId="{40E7C4F5-93F5-4F54-9DFD-814400116356}" srcId="{0B22F514-C50D-4EC4-B6C6-57A3E53E9789}" destId="{B523B259-0A0B-4781-8A72-DDAD0205CF2F}" srcOrd="4" destOrd="0" parTransId="{10938C7D-812E-496A-AE8B-6D701116AABA}" sibTransId="{62FAA77A-C83A-4056-AE14-F2ECE3D805FB}"/>
    <dgm:cxn modelId="{EC4E832F-7370-433D-87F8-AC74735A5E60}" type="presParOf" srcId="{683C4B2C-CF15-459E-BB34-2EB832439B2B}" destId="{064C7CB2-F6E0-4411-ADC8-A46215AEB0EF}" srcOrd="0" destOrd="0" presId="urn:microsoft.com/office/officeart/2016/7/layout/BasicProcessNew"/>
    <dgm:cxn modelId="{39808665-DFC8-4495-A23A-D7B904C2BC3E}" type="presParOf" srcId="{683C4B2C-CF15-459E-BB34-2EB832439B2B}" destId="{C1E8DA4C-8AE6-464A-9BB5-B30A5515BE42}" srcOrd="1" destOrd="0" presId="urn:microsoft.com/office/officeart/2016/7/layout/BasicProcessNew"/>
    <dgm:cxn modelId="{87B55D44-0BDB-4AAC-9B54-3F75B79CFC1C}" type="presParOf" srcId="{683C4B2C-CF15-459E-BB34-2EB832439B2B}" destId="{AD8781E6-B785-49AA-B6C3-37815FFAA012}" srcOrd="2" destOrd="0" presId="urn:microsoft.com/office/officeart/2016/7/layout/BasicProcessNew"/>
    <dgm:cxn modelId="{87DF4F6C-BFA0-4B52-9746-E58D9EC36E95}" type="presParOf" srcId="{683C4B2C-CF15-459E-BB34-2EB832439B2B}" destId="{92E8984E-50F4-4F7B-986A-D21044651DA3}" srcOrd="3" destOrd="0" presId="urn:microsoft.com/office/officeart/2016/7/layout/BasicProcessNew"/>
    <dgm:cxn modelId="{1D3A5BCC-5440-47BF-BFBD-403AC99ACDE3}" type="presParOf" srcId="{683C4B2C-CF15-459E-BB34-2EB832439B2B}" destId="{CFFE4665-F7DF-4FB5-B589-08F5B69D48A2}" srcOrd="4" destOrd="0" presId="urn:microsoft.com/office/officeart/2016/7/layout/BasicProcessNew"/>
    <dgm:cxn modelId="{7C6CCD1D-5661-4B29-8651-6F2D2CFC5916}" type="presParOf" srcId="{683C4B2C-CF15-459E-BB34-2EB832439B2B}" destId="{708DD366-90A7-4BDE-96F5-9F10AC5162A0}" srcOrd="5" destOrd="0" presId="urn:microsoft.com/office/officeart/2016/7/layout/BasicProcessNew"/>
    <dgm:cxn modelId="{6B7D51E2-B4C3-42CB-AFB3-A46229BC72A5}" type="presParOf" srcId="{683C4B2C-CF15-459E-BB34-2EB832439B2B}" destId="{2198023E-9318-4D85-BA07-6472D3603ACA}" srcOrd="6" destOrd="0" presId="urn:microsoft.com/office/officeart/2016/7/layout/BasicProcessNew"/>
    <dgm:cxn modelId="{EAE315EC-D320-4469-989B-2F9A4035898D}" type="presParOf" srcId="{683C4B2C-CF15-459E-BB34-2EB832439B2B}" destId="{0ABB36DD-4539-4253-B840-050A61CCEAA0}" srcOrd="7" destOrd="0" presId="urn:microsoft.com/office/officeart/2016/7/layout/BasicProcessNew"/>
    <dgm:cxn modelId="{5F1A80F3-DF85-470B-A1B5-2A4AC33CFCAB}" type="presParOf" srcId="{683C4B2C-CF15-459E-BB34-2EB832439B2B}" destId="{83A6AD00-51E8-4281-9B7E-E5B207BD98A7}" srcOrd="8" destOrd="0" presId="urn:microsoft.com/office/officeart/2016/7/layout/BasicProcessNew"/>
    <dgm:cxn modelId="{686409D6-B3A3-4738-AB79-2872C01DC946}" type="presParOf" srcId="{683C4B2C-CF15-459E-BB34-2EB832439B2B}" destId="{837E8EA1-03F1-44E1-A112-BAD4CAC03CEF}" srcOrd="9" destOrd="0" presId="urn:microsoft.com/office/officeart/2016/7/layout/BasicProcessNew"/>
    <dgm:cxn modelId="{3B4751B7-346A-4993-BBA3-E1494EF67409}" type="presParOf" srcId="{683C4B2C-CF15-459E-BB34-2EB832439B2B}" destId="{0EAEDE45-3E4F-42F0-BBD8-B9B9C1CA3CBA}" srcOrd="10" destOrd="0" presId="urn:microsoft.com/office/officeart/2016/7/layout/BasicProcessNew"/>
    <dgm:cxn modelId="{EC3DA4D4-255C-4E15-92D7-7B4C9DE8420B}" type="presParOf" srcId="{683C4B2C-CF15-459E-BB34-2EB832439B2B}" destId="{4C51480F-F667-4B4A-9086-4D1C7544DC4E}" srcOrd="11" destOrd="0" presId="urn:microsoft.com/office/officeart/2016/7/layout/BasicProcessNew"/>
    <dgm:cxn modelId="{9951FE3E-A172-4D53-A519-D311EBA43FBD}" type="presParOf" srcId="{683C4B2C-CF15-459E-BB34-2EB832439B2B}" destId="{99C62BD6-D78F-40C0-866E-D7058157D347}" srcOrd="12" destOrd="0" presId="urn:microsoft.com/office/officeart/2016/7/layout/BasicProcessNew"/>
    <dgm:cxn modelId="{09FFC762-67F8-4AAC-98A8-2A5BDF03F20F}" type="presParOf" srcId="{683C4B2C-CF15-459E-BB34-2EB832439B2B}" destId="{9B6C11F5-A692-4532-9D1F-0DB925F1660A}" srcOrd="13" destOrd="0" presId="urn:microsoft.com/office/officeart/2016/7/layout/BasicProcessNew"/>
    <dgm:cxn modelId="{9A479232-F8AA-46F5-806F-EA2A57CC2A4C}" type="presParOf" srcId="{683C4B2C-CF15-459E-BB34-2EB832439B2B}" destId="{A3AEC291-3591-42BF-A860-A3276A51A753}" srcOrd="14" destOrd="0" presId="urn:microsoft.com/office/officeart/2016/7/layout/BasicProcessNew"/>
    <dgm:cxn modelId="{2EE8AA1E-0EED-4D00-9F45-F476CA083C92}" type="presParOf" srcId="{683C4B2C-CF15-459E-BB34-2EB832439B2B}" destId="{F6C760C6-0D81-4156-9A9C-11DE78332FD4}" srcOrd="15" destOrd="0" presId="urn:microsoft.com/office/officeart/2016/7/layout/BasicProcessNew"/>
    <dgm:cxn modelId="{163BCB85-ACA9-4388-9711-294F459CB59B}" type="presParOf" srcId="{683C4B2C-CF15-459E-BB34-2EB832439B2B}" destId="{6EA8649E-900C-4CD7-B896-25CBAB1C2943}" srcOrd="16" destOrd="0" presId="urn:microsoft.com/office/officeart/2016/7/layout/BasicProcessNew"/>
    <dgm:cxn modelId="{373B7473-D830-456D-A3DF-B96FA53F0CAC}" type="presParOf" srcId="{683C4B2C-CF15-459E-BB34-2EB832439B2B}" destId="{7F54CCDE-009B-439A-81FC-69B86F8EEF30}" srcOrd="17" destOrd="0" presId="urn:microsoft.com/office/officeart/2016/7/layout/BasicProcessNew"/>
    <dgm:cxn modelId="{55AEA78A-F7A1-4004-B826-EB1B994C670F}" type="presParOf" srcId="{683C4B2C-CF15-459E-BB34-2EB832439B2B}" destId="{CB428908-58CD-4F66-875D-F4A303652088}" srcOrd="18" destOrd="0" presId="urn:microsoft.com/office/officeart/2016/7/layout/BasicProcessNew"/>
    <dgm:cxn modelId="{CDD30134-C043-472C-9592-5B205B116A71}" type="presParOf" srcId="{683C4B2C-CF15-459E-BB34-2EB832439B2B}" destId="{3F987052-D9FE-4526-B09B-15E9332A8D34}" srcOrd="19" destOrd="0" presId="urn:microsoft.com/office/officeart/2016/7/layout/BasicProcessNew"/>
    <dgm:cxn modelId="{D1D57D51-0DD8-44D5-A015-944BDCE1B540}" type="presParOf" srcId="{683C4B2C-CF15-459E-BB34-2EB832439B2B}" destId="{A2E51CD7-5148-4446-BCD5-382253608B1A}" srcOrd="20"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C7CB2-F6E0-4411-ADC8-A46215AEB0EF}">
      <dsp:nvSpPr>
        <dsp:cNvPr id="0" name=""/>
        <dsp:cNvSpPr/>
      </dsp:nvSpPr>
      <dsp:spPr>
        <a:xfrm>
          <a:off x="131" y="488671"/>
          <a:ext cx="1387673" cy="200833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hr-HR" sz="1100" kern="1200"/>
            <a:t>- istraživali smo zavičajnu povijest koju treba upoznati svako dijete Sračinca kako bi shvatilo svoj identitet i vidjelo ulogu sela Sračinec u svojem širem zavičaju kao i domovini</a:t>
          </a:r>
          <a:endParaRPr lang="en-US" sz="1100" kern="1200"/>
        </a:p>
      </dsp:txBody>
      <dsp:txXfrm>
        <a:off x="131" y="488671"/>
        <a:ext cx="1387673" cy="2008331"/>
      </dsp:txXfrm>
    </dsp:sp>
    <dsp:sp modelId="{AD8781E6-B785-49AA-B6C3-37815FFAA012}">
      <dsp:nvSpPr>
        <dsp:cNvPr id="0" name=""/>
        <dsp:cNvSpPr/>
      </dsp:nvSpPr>
      <dsp:spPr>
        <a:xfrm>
          <a:off x="1411218" y="1371337"/>
          <a:ext cx="208150" cy="243000"/>
        </a:xfrm>
        <a:prstGeom prst="rightArrow">
          <a:avLst>
            <a:gd name="adj1" fmla="val 50000"/>
            <a:gd name="adj2" fmla="val 5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E4665-F7DF-4FB5-B589-08F5B69D48A2}">
      <dsp:nvSpPr>
        <dsp:cNvPr id="0" name=""/>
        <dsp:cNvSpPr/>
      </dsp:nvSpPr>
      <dsp:spPr>
        <a:xfrm>
          <a:off x="1642783" y="488671"/>
          <a:ext cx="1387673" cy="200833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hr-HR" sz="1100" kern="1200"/>
            <a:t>- treba poznavati svoje selo, svoju povijest kao dio kulturne i povijesne baštine Hrvatske</a:t>
          </a:r>
          <a:endParaRPr lang="en-US" sz="1100" kern="1200"/>
        </a:p>
      </dsp:txBody>
      <dsp:txXfrm>
        <a:off x="1642783" y="488671"/>
        <a:ext cx="1387673" cy="2008331"/>
      </dsp:txXfrm>
    </dsp:sp>
    <dsp:sp modelId="{2198023E-9318-4D85-BA07-6472D3603ACA}">
      <dsp:nvSpPr>
        <dsp:cNvPr id="0" name=""/>
        <dsp:cNvSpPr/>
      </dsp:nvSpPr>
      <dsp:spPr>
        <a:xfrm>
          <a:off x="3053870" y="1371337"/>
          <a:ext cx="208150" cy="243000"/>
        </a:xfrm>
        <a:prstGeom prst="rightArrow">
          <a:avLst>
            <a:gd name="adj1" fmla="val 50000"/>
            <a:gd name="adj2" fmla="val 5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6AD00-51E8-4281-9B7E-E5B207BD98A7}">
      <dsp:nvSpPr>
        <dsp:cNvPr id="0" name=""/>
        <dsp:cNvSpPr/>
      </dsp:nvSpPr>
      <dsp:spPr>
        <a:xfrm>
          <a:off x="3285435" y="488671"/>
          <a:ext cx="1387673" cy="200833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hr-HR" sz="1100" kern="1200"/>
            <a:t>- zanimljivo je da su učenici jako malo znali o svojem selu, o povijesti i imenu sela</a:t>
          </a:r>
          <a:endParaRPr lang="en-US" sz="1100" kern="1200"/>
        </a:p>
      </dsp:txBody>
      <dsp:txXfrm>
        <a:off x="3285435" y="488671"/>
        <a:ext cx="1387673" cy="2008331"/>
      </dsp:txXfrm>
    </dsp:sp>
    <dsp:sp modelId="{0EAEDE45-3E4F-42F0-BBD8-B9B9C1CA3CBA}">
      <dsp:nvSpPr>
        <dsp:cNvPr id="0" name=""/>
        <dsp:cNvSpPr/>
      </dsp:nvSpPr>
      <dsp:spPr>
        <a:xfrm>
          <a:off x="4696523" y="1371337"/>
          <a:ext cx="208150" cy="243000"/>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62BD6-D78F-40C0-866E-D7058157D347}">
      <dsp:nvSpPr>
        <dsp:cNvPr id="0" name=""/>
        <dsp:cNvSpPr/>
      </dsp:nvSpPr>
      <dsp:spPr>
        <a:xfrm>
          <a:off x="4928088" y="488671"/>
          <a:ext cx="1387673" cy="200833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hr-HR" sz="1100" kern="1200" dirty="0"/>
            <a:t>- nešto više su znali o poginulim braniteljima u Domovinskom ratu, jer su čuli od roditelja, kao i o poznavanju običaja sela </a:t>
          </a:r>
          <a:r>
            <a:rPr lang="hr-HR" sz="1100" kern="1200" dirty="0" err="1"/>
            <a:t>Sračinec</a:t>
          </a:r>
          <a:r>
            <a:rPr lang="hr-HR" sz="1100" kern="1200" dirty="0"/>
            <a:t> koji se još danas njeguju u selu zahvaljujući udrugama koje se time bave</a:t>
          </a:r>
          <a:endParaRPr lang="en-US" sz="1100" kern="1200" dirty="0"/>
        </a:p>
      </dsp:txBody>
      <dsp:txXfrm>
        <a:off x="4928088" y="488671"/>
        <a:ext cx="1387673" cy="2008331"/>
      </dsp:txXfrm>
    </dsp:sp>
    <dsp:sp modelId="{A3AEC291-3591-42BF-A860-A3276A51A753}">
      <dsp:nvSpPr>
        <dsp:cNvPr id="0" name=""/>
        <dsp:cNvSpPr/>
      </dsp:nvSpPr>
      <dsp:spPr>
        <a:xfrm>
          <a:off x="6339175" y="1371337"/>
          <a:ext cx="208150" cy="243000"/>
        </a:xfrm>
        <a:prstGeom prst="rightArrow">
          <a:avLst>
            <a:gd name="adj1" fmla="val 50000"/>
            <a:gd name="adj2" fmla="val 5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8649E-900C-4CD7-B896-25CBAB1C2943}">
      <dsp:nvSpPr>
        <dsp:cNvPr id="0" name=""/>
        <dsp:cNvSpPr/>
      </dsp:nvSpPr>
      <dsp:spPr>
        <a:xfrm>
          <a:off x="6570740" y="488671"/>
          <a:ext cx="1387673" cy="200833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hr-HR" sz="1100" kern="1200" dirty="0"/>
            <a:t>- ostvarili smo postavljene ciljeve Tima za kvalitetu i Razvojnog plana škole koje smo si postavili početkom školske </a:t>
          </a:r>
          <a:r>
            <a:rPr lang="hr-HR" sz="1100" kern="1200"/>
            <a:t>godine 2021./2022.</a:t>
          </a:r>
          <a:endParaRPr lang="en-US" sz="1100" kern="1200" dirty="0"/>
        </a:p>
      </dsp:txBody>
      <dsp:txXfrm>
        <a:off x="6570740" y="488671"/>
        <a:ext cx="1387673" cy="2008331"/>
      </dsp:txXfrm>
    </dsp:sp>
    <dsp:sp modelId="{CB428908-58CD-4F66-875D-F4A303652088}">
      <dsp:nvSpPr>
        <dsp:cNvPr id="0" name=""/>
        <dsp:cNvSpPr/>
      </dsp:nvSpPr>
      <dsp:spPr>
        <a:xfrm>
          <a:off x="7981827" y="1371337"/>
          <a:ext cx="208150" cy="243000"/>
        </a:xfrm>
        <a:prstGeom prst="rightArrow">
          <a:avLst>
            <a:gd name="adj1" fmla="val 50000"/>
            <a:gd name="adj2" fmla="val 5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51CD7-5148-4446-BCD5-382253608B1A}">
      <dsp:nvSpPr>
        <dsp:cNvPr id="0" name=""/>
        <dsp:cNvSpPr/>
      </dsp:nvSpPr>
      <dsp:spPr>
        <a:xfrm>
          <a:off x="8213392" y="488671"/>
          <a:ext cx="1387673" cy="200833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hr-HR" sz="1100" kern="1200" dirty="0"/>
            <a:t>- učenicima je bilo zanimljivo i dolazak na grupu kao i zadaće koje su imali im nisu teško pale, zapravo su radili s voljom</a:t>
          </a:r>
          <a:endParaRPr lang="en-US" sz="1100" kern="1200" dirty="0"/>
        </a:p>
      </dsp:txBody>
      <dsp:txXfrm>
        <a:off x="8213392" y="488671"/>
        <a:ext cx="1387673" cy="2008331"/>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C14F778F-2F84-4F74-837B-987030DF9065}"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43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DBFABB13-0723-45A3-9EDD-1529E0D76F82}" type="datetimeFigureOut">
              <a:rPr lang="hr-HR" smtClean="0"/>
              <a:t>03.03.2023.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14F778F-2F84-4F74-837B-987030DF9065}" type="slidenum">
              <a:rPr lang="hr-HR" smtClean="0"/>
              <a:t>‹#›</a:t>
            </a:fld>
            <a:endParaRPr lang="hr-HR"/>
          </a:p>
        </p:txBody>
      </p:sp>
    </p:spTree>
    <p:extLst>
      <p:ext uri="{BB962C8B-B14F-4D97-AF65-F5344CB8AC3E}">
        <p14:creationId xmlns:p14="http://schemas.microsoft.com/office/powerpoint/2010/main" val="233658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69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5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spTree>
    <p:extLst>
      <p:ext uri="{BB962C8B-B14F-4D97-AF65-F5344CB8AC3E}">
        <p14:creationId xmlns:p14="http://schemas.microsoft.com/office/powerpoint/2010/main" val="1696178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34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a:t>Kliknite da biste uredili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382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61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60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spTree>
    <p:extLst>
      <p:ext uri="{BB962C8B-B14F-4D97-AF65-F5344CB8AC3E}">
        <p14:creationId xmlns:p14="http://schemas.microsoft.com/office/powerpoint/2010/main" val="202414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BFABB13-0723-45A3-9EDD-1529E0D76F82}" type="datetimeFigureOut">
              <a:rPr lang="hr-HR" smtClean="0"/>
              <a:t>03.03.2023.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4F778F-2F84-4F74-837B-987030DF9065}"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30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DBFABB13-0723-45A3-9EDD-1529E0D76F82}" type="datetimeFigureOut">
              <a:rPr lang="hr-HR" smtClean="0"/>
              <a:t>03.03.2023.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14F778F-2F84-4F74-837B-987030DF9065}" type="slidenum">
              <a:rPr lang="hr-HR" smtClean="0"/>
              <a:t>‹#›</a:t>
            </a:fld>
            <a:endParaRPr lang="hr-HR"/>
          </a:p>
        </p:txBody>
      </p:sp>
    </p:spTree>
    <p:extLst>
      <p:ext uri="{BB962C8B-B14F-4D97-AF65-F5344CB8AC3E}">
        <p14:creationId xmlns:p14="http://schemas.microsoft.com/office/powerpoint/2010/main" val="349579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DBFABB13-0723-45A3-9EDD-1529E0D76F82}" type="datetimeFigureOut">
              <a:rPr lang="hr-HR" smtClean="0"/>
              <a:t>03.03.2023.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14F778F-2F84-4F74-837B-987030DF9065}"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7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DBFABB13-0723-45A3-9EDD-1529E0D76F82}" type="datetimeFigureOut">
              <a:rPr lang="hr-HR" smtClean="0"/>
              <a:t>03.03.2023.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14F778F-2F84-4F74-837B-987030DF9065}"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79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BB13-0723-45A3-9EDD-1529E0D76F82}" type="datetimeFigureOut">
              <a:rPr lang="hr-HR" smtClean="0"/>
              <a:t>03.03.2023.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14F778F-2F84-4F74-837B-987030DF9065}" type="slidenum">
              <a:rPr lang="hr-HR" smtClean="0"/>
              <a:t>‹#›</a:t>
            </a:fld>
            <a:endParaRPr lang="hr-HR"/>
          </a:p>
        </p:txBody>
      </p:sp>
    </p:spTree>
    <p:extLst>
      <p:ext uri="{BB962C8B-B14F-4D97-AF65-F5344CB8AC3E}">
        <p14:creationId xmlns:p14="http://schemas.microsoft.com/office/powerpoint/2010/main" val="100198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DBFABB13-0723-45A3-9EDD-1529E0D76F82}" type="datetimeFigureOut">
              <a:rPr lang="hr-HR" smtClean="0"/>
              <a:t>03.03.2023.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14F778F-2F84-4F74-837B-987030DF9065}"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01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a:t>Kliknite da biste uredili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DBFABB13-0723-45A3-9EDD-1529E0D76F82}" type="datetimeFigureOut">
              <a:rPr lang="hr-HR" smtClean="0"/>
              <a:t>03.03.2023.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14F778F-2F84-4F74-837B-987030DF9065}" type="slidenum">
              <a:rPr lang="hr-HR" smtClean="0"/>
              <a:t>‹#›</a:t>
            </a:fld>
            <a:endParaRPr lang="hr-HR"/>
          </a:p>
        </p:txBody>
      </p:sp>
    </p:spTree>
    <p:extLst>
      <p:ext uri="{BB962C8B-B14F-4D97-AF65-F5344CB8AC3E}">
        <p14:creationId xmlns:p14="http://schemas.microsoft.com/office/powerpoint/2010/main" val="372029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FABB13-0723-45A3-9EDD-1529E0D76F82}" type="datetimeFigureOut">
              <a:rPr lang="hr-HR" smtClean="0"/>
              <a:t>03.03.2023.</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4F778F-2F84-4F74-837B-987030DF9065}" type="slidenum">
              <a:rPr lang="hr-HR" smtClean="0"/>
              <a:t>‹#›</a:t>
            </a:fld>
            <a:endParaRPr lang="hr-HR"/>
          </a:p>
        </p:txBody>
      </p:sp>
    </p:spTree>
    <p:extLst>
      <p:ext uri="{BB962C8B-B14F-4D97-AF65-F5344CB8AC3E}">
        <p14:creationId xmlns:p14="http://schemas.microsoft.com/office/powerpoint/2010/main" val="1656772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9" name="Picture 2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2" name="Picture 3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0" name="Straight Connector 3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37">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39">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a16="http://schemas.microsoft.com/office/drawing/2014/main" id="{1FACEC00-8C55-EF34-59DD-CCA52BDDE260}"/>
              </a:ext>
            </a:extLst>
          </p:cNvPr>
          <p:cNvSpPr>
            <a:spLocks noGrp="1"/>
          </p:cNvSpPr>
          <p:nvPr>
            <p:ph type="ctrTitle"/>
          </p:nvPr>
        </p:nvSpPr>
        <p:spPr>
          <a:xfrm>
            <a:off x="1295402" y="982132"/>
            <a:ext cx="9601196" cy="1303867"/>
          </a:xfrm>
        </p:spPr>
        <p:txBody>
          <a:bodyPr vert="horz" lIns="91440" tIns="45720" rIns="91440" bIns="45720" rtlCol="0" anchor="ctr">
            <a:normAutofit/>
          </a:bodyPr>
          <a:lstStyle/>
          <a:p>
            <a:r>
              <a:rPr lang="en-US" sz="4400"/>
              <a:t>Kako smo učili o povijesti sela Sračinec </a:t>
            </a:r>
          </a:p>
        </p:txBody>
      </p:sp>
      <p:cxnSp>
        <p:nvCxnSpPr>
          <p:cNvPr id="42" name="Straight Connector 41">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Podnaslov 2">
            <a:extLst>
              <a:ext uri="{FF2B5EF4-FFF2-40B4-BE49-F238E27FC236}">
                <a16:creationId xmlns:a16="http://schemas.microsoft.com/office/drawing/2014/main" id="{50B0D31F-DAB6-EFB6-A7FA-DFC69969AB18}"/>
              </a:ext>
            </a:extLst>
          </p:cNvPr>
          <p:cNvSpPr>
            <a:spLocks noGrp="1"/>
          </p:cNvSpPr>
          <p:nvPr>
            <p:ph type="subTitle" idx="1"/>
          </p:nvPr>
        </p:nvSpPr>
        <p:spPr>
          <a:xfrm>
            <a:off x="1295401" y="2556932"/>
            <a:ext cx="9601196" cy="3318936"/>
          </a:xfrm>
        </p:spPr>
        <p:txBody>
          <a:bodyPr vert="horz" lIns="91440" tIns="45720" rIns="91440" bIns="45720" rtlCol="0" anchor="t">
            <a:normAutofit/>
          </a:bodyPr>
          <a:lstStyle/>
          <a:p>
            <a:pPr indent="-228600" algn="l">
              <a:buFont typeface="Arial"/>
              <a:buChar char="•"/>
            </a:pPr>
            <a:endParaRPr lang="en-US">
              <a:solidFill>
                <a:schemeClr val="tx1">
                  <a:lumMod val="85000"/>
                  <a:lumOff val="15000"/>
                </a:schemeClr>
              </a:solidFill>
            </a:endParaRPr>
          </a:p>
          <a:p>
            <a:pPr indent="-228600" algn="l">
              <a:buFont typeface="Arial"/>
              <a:buChar char="•"/>
            </a:pPr>
            <a:r>
              <a:rPr lang="en-US">
                <a:solidFill>
                  <a:schemeClr val="tx1">
                    <a:lumMod val="85000"/>
                    <a:lumOff val="15000"/>
                  </a:schemeClr>
                </a:solidFill>
              </a:rPr>
              <a:t>Povijesno – etnografska grupa OŠ Sračinec</a:t>
            </a:r>
          </a:p>
          <a:p>
            <a:pPr indent="-228600" algn="l">
              <a:buFont typeface="Arial"/>
              <a:buChar char="•"/>
            </a:pPr>
            <a:endParaRPr lang="en-US">
              <a:solidFill>
                <a:schemeClr val="tx1">
                  <a:lumMod val="85000"/>
                  <a:lumOff val="15000"/>
                </a:schemeClr>
              </a:solidFill>
            </a:endParaRPr>
          </a:p>
          <a:p>
            <a:pPr indent="-228600" algn="l">
              <a:buFont typeface="Arial"/>
              <a:buChar char="•"/>
            </a:pPr>
            <a:r>
              <a:rPr lang="en-US">
                <a:solidFill>
                  <a:schemeClr val="tx1">
                    <a:lumMod val="85000"/>
                    <a:lumOff val="15000"/>
                  </a:schemeClr>
                </a:solidFill>
              </a:rPr>
              <a:t>ŽSV Varaždinske županije, palača Herzer, 3.3.2023.</a:t>
            </a:r>
          </a:p>
          <a:p>
            <a:pPr indent="-228600" algn="l">
              <a:buFont typeface="Arial"/>
              <a:buChar char="•"/>
            </a:pPr>
            <a:r>
              <a:rPr lang="en-US">
                <a:solidFill>
                  <a:schemeClr val="tx1">
                    <a:lumMod val="85000"/>
                    <a:lumOff val="15000"/>
                  </a:schemeClr>
                </a:solidFill>
              </a:rPr>
              <a:t>Margareta Skuhala Juričić, prof. povijesti i etnologije</a:t>
            </a:r>
          </a:p>
        </p:txBody>
      </p:sp>
    </p:spTree>
    <p:extLst>
      <p:ext uri="{BB962C8B-B14F-4D97-AF65-F5344CB8AC3E}">
        <p14:creationId xmlns:p14="http://schemas.microsoft.com/office/powerpoint/2010/main" val="147183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87029E-0ADE-640D-F856-F020397032BE}"/>
              </a:ext>
            </a:extLst>
          </p:cNvPr>
          <p:cNvSpPr>
            <a:spLocks noGrp="1"/>
          </p:cNvSpPr>
          <p:nvPr>
            <p:ph type="title"/>
          </p:nvPr>
        </p:nvSpPr>
        <p:spPr/>
        <p:txBody>
          <a:bodyPr/>
          <a:lstStyle/>
          <a:p>
            <a:r>
              <a:rPr lang="hr-HR" dirty="0"/>
              <a:t>6. korak</a:t>
            </a:r>
          </a:p>
        </p:txBody>
      </p:sp>
      <p:sp>
        <p:nvSpPr>
          <p:cNvPr id="3" name="Rezervirano mjesto sadržaja 2">
            <a:extLst>
              <a:ext uri="{FF2B5EF4-FFF2-40B4-BE49-F238E27FC236}">
                <a16:creationId xmlns:a16="http://schemas.microsoft.com/office/drawing/2014/main" id="{9554A9DE-ADD5-8E6F-9585-70797033A3B6}"/>
              </a:ext>
            </a:extLst>
          </p:cNvPr>
          <p:cNvSpPr>
            <a:spLocks noGrp="1"/>
          </p:cNvSpPr>
          <p:nvPr>
            <p:ph idx="1"/>
          </p:nvPr>
        </p:nvSpPr>
        <p:spPr/>
        <p:txBody>
          <a:bodyPr/>
          <a:lstStyle/>
          <a:p>
            <a:pPr>
              <a:buFontTx/>
              <a:buChar char="-"/>
            </a:pPr>
            <a:r>
              <a:rPr lang="hr-HR" dirty="0"/>
              <a:t>pregledavam fotografije i biram najbolje fotografije koje ću uvrstiti u prezentaciju</a:t>
            </a:r>
          </a:p>
          <a:p>
            <a:pPr marL="0" indent="0">
              <a:buNone/>
            </a:pPr>
            <a:endParaRPr lang="hr-HR" dirty="0"/>
          </a:p>
        </p:txBody>
      </p:sp>
    </p:spTree>
    <p:extLst>
      <p:ext uri="{BB962C8B-B14F-4D97-AF65-F5344CB8AC3E}">
        <p14:creationId xmlns:p14="http://schemas.microsoft.com/office/powerpoint/2010/main" val="182303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3CC534-23F7-B223-0E1E-F20368C2A2FE}"/>
              </a:ext>
            </a:extLst>
          </p:cNvPr>
          <p:cNvSpPr>
            <a:spLocks noGrp="1"/>
          </p:cNvSpPr>
          <p:nvPr>
            <p:ph type="title"/>
          </p:nvPr>
        </p:nvSpPr>
        <p:spPr/>
        <p:txBody>
          <a:bodyPr/>
          <a:lstStyle/>
          <a:p>
            <a:r>
              <a:rPr lang="hr-HR" dirty="0"/>
              <a:t>7. korak</a:t>
            </a:r>
          </a:p>
        </p:txBody>
      </p:sp>
      <p:sp>
        <p:nvSpPr>
          <p:cNvPr id="3" name="Rezervirano mjesto sadržaja 2">
            <a:extLst>
              <a:ext uri="{FF2B5EF4-FFF2-40B4-BE49-F238E27FC236}">
                <a16:creationId xmlns:a16="http://schemas.microsoft.com/office/drawing/2014/main" id="{5E1A68DF-74B4-9CF0-81CF-DD26EC37AD1D}"/>
              </a:ext>
            </a:extLst>
          </p:cNvPr>
          <p:cNvSpPr>
            <a:spLocks noGrp="1"/>
          </p:cNvSpPr>
          <p:nvPr>
            <p:ph idx="1"/>
          </p:nvPr>
        </p:nvSpPr>
        <p:spPr/>
        <p:txBody>
          <a:bodyPr/>
          <a:lstStyle/>
          <a:p>
            <a:pPr marL="0" indent="0">
              <a:buNone/>
            </a:pPr>
            <a:r>
              <a:rPr lang="hr-HR" dirty="0"/>
              <a:t>- pregledavamo prezentaciju i dogovaramo se kako ćemo prezentaciju pokazati učenicima škole na redovnoj nastavi, a druge godine ćemo prezentaciju ponuditi razrednicima za sat razrednika povodom dana Općine </a:t>
            </a:r>
            <a:r>
              <a:rPr lang="hr-HR" dirty="0" err="1"/>
              <a:t>Sračinec</a:t>
            </a:r>
            <a:r>
              <a:rPr lang="hr-HR" dirty="0"/>
              <a:t> 29.09. kako bi obilježili taj dan uz prikladno predavanje</a:t>
            </a:r>
          </a:p>
        </p:txBody>
      </p:sp>
    </p:spTree>
    <p:extLst>
      <p:ext uri="{BB962C8B-B14F-4D97-AF65-F5344CB8AC3E}">
        <p14:creationId xmlns:p14="http://schemas.microsoft.com/office/powerpoint/2010/main" val="10773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46A64A-8633-4E07-C0A9-F985BD2C6ABF}"/>
              </a:ext>
            </a:extLst>
          </p:cNvPr>
          <p:cNvSpPr>
            <a:spLocks noGrp="1"/>
          </p:cNvSpPr>
          <p:nvPr>
            <p:ph type="title"/>
          </p:nvPr>
        </p:nvSpPr>
        <p:spPr/>
        <p:txBody>
          <a:bodyPr/>
          <a:lstStyle/>
          <a:p>
            <a:r>
              <a:rPr lang="hr-HR" dirty="0"/>
              <a:t>Plan za drugu školsku godinu</a:t>
            </a:r>
          </a:p>
        </p:txBody>
      </p:sp>
      <p:sp>
        <p:nvSpPr>
          <p:cNvPr id="3" name="Rezervirano mjesto sadržaja 2">
            <a:extLst>
              <a:ext uri="{FF2B5EF4-FFF2-40B4-BE49-F238E27FC236}">
                <a16:creationId xmlns:a16="http://schemas.microsoft.com/office/drawing/2014/main" id="{A1B1A935-8461-4265-DF4E-8AC97F8B6AD7}"/>
              </a:ext>
            </a:extLst>
          </p:cNvPr>
          <p:cNvSpPr>
            <a:spLocks noGrp="1"/>
          </p:cNvSpPr>
          <p:nvPr>
            <p:ph idx="1"/>
          </p:nvPr>
        </p:nvSpPr>
        <p:spPr>
          <a:xfrm>
            <a:off x="1600200" y="2556932"/>
            <a:ext cx="9013372" cy="1174147"/>
          </a:xfrm>
        </p:spPr>
        <p:txBody>
          <a:bodyPr>
            <a:normAutofit lnSpcReduction="10000"/>
          </a:bodyPr>
          <a:lstStyle/>
          <a:p>
            <a:pPr marL="0" indent="0">
              <a:buNone/>
            </a:pPr>
            <a:r>
              <a:rPr lang="hr-HR" dirty="0"/>
              <a:t>Napraviti povijesno-turističku obilaznicu sela sa kartom i naljepnicama sa QR kodovima uz pomoć kojih će šetač moći pročitati povijesne činjenice i zanimljivosti u selu.</a:t>
            </a:r>
          </a:p>
        </p:txBody>
      </p:sp>
    </p:spTree>
    <p:extLst>
      <p:ext uri="{BB962C8B-B14F-4D97-AF65-F5344CB8AC3E}">
        <p14:creationId xmlns:p14="http://schemas.microsoft.com/office/powerpoint/2010/main" val="296540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Naslov 1">
            <a:extLst>
              <a:ext uri="{FF2B5EF4-FFF2-40B4-BE49-F238E27FC236}">
                <a16:creationId xmlns:a16="http://schemas.microsoft.com/office/drawing/2014/main" id="{A024AD71-25CD-7BEC-BF8F-A1AFADF94BD6}"/>
              </a:ext>
            </a:extLst>
          </p:cNvPr>
          <p:cNvSpPr>
            <a:spLocks noGrp="1"/>
          </p:cNvSpPr>
          <p:nvPr>
            <p:ph type="title"/>
          </p:nvPr>
        </p:nvSpPr>
        <p:spPr>
          <a:xfrm>
            <a:off x="1295402" y="982132"/>
            <a:ext cx="9601196" cy="1303867"/>
          </a:xfrm>
        </p:spPr>
        <p:txBody>
          <a:bodyPr>
            <a:normAutofit/>
          </a:bodyPr>
          <a:lstStyle/>
          <a:p>
            <a:r>
              <a:rPr lang="hr-HR">
                <a:solidFill>
                  <a:srgbClr val="262626"/>
                </a:solidFill>
              </a:rPr>
              <a:t>Zaključak</a:t>
            </a:r>
          </a:p>
        </p:txBody>
      </p:sp>
      <p:graphicFrame>
        <p:nvGraphicFramePr>
          <p:cNvPr id="5" name="Rezervirano mjesto sadržaja 2">
            <a:extLst>
              <a:ext uri="{FF2B5EF4-FFF2-40B4-BE49-F238E27FC236}">
                <a16:creationId xmlns:a16="http://schemas.microsoft.com/office/drawing/2014/main" id="{FE82CCF3-3F20-D2B9-DF81-0F7B84857309}"/>
              </a:ext>
            </a:extLst>
          </p:cNvPr>
          <p:cNvGraphicFramePr>
            <a:graphicFrameLocks noGrp="1"/>
          </p:cNvGraphicFramePr>
          <p:nvPr>
            <p:ph idx="1"/>
            <p:extLst>
              <p:ext uri="{D42A27DB-BD31-4B8C-83A1-F6EECF244321}">
                <p14:modId xmlns:p14="http://schemas.microsoft.com/office/powerpoint/2010/main" val="16164384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121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925D55-0540-D48C-19AF-5B6A0702D50C}"/>
              </a:ext>
            </a:extLst>
          </p:cNvPr>
          <p:cNvSpPr>
            <a:spLocks noGrp="1"/>
          </p:cNvSpPr>
          <p:nvPr>
            <p:ph type="title"/>
          </p:nvPr>
        </p:nvSpPr>
        <p:spPr>
          <a:xfrm>
            <a:off x="649224" y="629266"/>
            <a:ext cx="5102351" cy="1676603"/>
          </a:xfrm>
        </p:spPr>
        <p:txBody>
          <a:bodyPr>
            <a:normAutofit/>
          </a:bodyPr>
          <a:lstStyle/>
          <a:p>
            <a:r>
              <a:rPr lang="hr-HR"/>
              <a:t>Iz školskog kurikuluma</a:t>
            </a:r>
          </a:p>
        </p:txBody>
      </p:sp>
      <p:sp>
        <p:nvSpPr>
          <p:cNvPr id="11" name="Content Placeholder 10">
            <a:extLst>
              <a:ext uri="{FF2B5EF4-FFF2-40B4-BE49-F238E27FC236}">
                <a16:creationId xmlns:a16="http://schemas.microsoft.com/office/drawing/2014/main" id="{C487309C-9E91-52F0-B275-51A1833D3424}"/>
              </a:ext>
            </a:extLst>
          </p:cNvPr>
          <p:cNvSpPr>
            <a:spLocks noGrp="1"/>
          </p:cNvSpPr>
          <p:nvPr>
            <p:ph idx="1"/>
          </p:nvPr>
        </p:nvSpPr>
        <p:spPr>
          <a:xfrm>
            <a:off x="649224" y="2438400"/>
            <a:ext cx="5102351" cy="3785419"/>
          </a:xfrm>
        </p:spPr>
        <p:txBody>
          <a:bodyPr>
            <a:normAutofit/>
          </a:bodyPr>
          <a:lstStyle/>
          <a:p>
            <a:endParaRPr lang="hr-HR" sz="2000"/>
          </a:p>
          <a:p>
            <a:r>
              <a:rPr lang="hr-HR" sz="2000"/>
              <a:t>Izradio Tim za kvalitetu škole</a:t>
            </a:r>
            <a:endParaRPr lang="en-US" sz="2000" dirty="0"/>
          </a:p>
        </p:txBody>
      </p:sp>
      <p:pic>
        <p:nvPicPr>
          <p:cNvPr id="5" name="Rezervirano mjesto sadržaja 4" descr="Slika na kojoj se prikazuje tekst&#10;&#10;Opis je automatski generiran">
            <a:extLst>
              <a:ext uri="{FF2B5EF4-FFF2-40B4-BE49-F238E27FC236}">
                <a16:creationId xmlns:a16="http://schemas.microsoft.com/office/drawing/2014/main" id="{3100A6B4-0F54-D270-6546-FBF96768F8F5}"/>
              </a:ext>
            </a:extLst>
          </p:cNvPr>
          <p:cNvPicPr>
            <a:picLocks noChangeAspect="1"/>
          </p:cNvPicPr>
          <p:nvPr/>
        </p:nvPicPr>
        <p:blipFill rotWithShape="1">
          <a:blip r:embed="rId2">
            <a:extLst>
              <a:ext uri="{28A0092B-C50C-407E-A947-70E740481C1C}">
                <a14:useLocalDpi xmlns:a14="http://schemas.microsoft.com/office/drawing/2010/main" val="0"/>
              </a:ext>
            </a:extLst>
          </a:blip>
          <a:srcRect r="-2" b="17428"/>
          <a:stretch/>
        </p:blipFill>
        <p:spPr>
          <a:xfrm>
            <a:off x="6218247" y="3387355"/>
            <a:ext cx="5102351" cy="2412837"/>
          </a:xfrm>
          <a:prstGeom prst="rect">
            <a:avLst/>
          </a:prstGeom>
        </p:spPr>
      </p:pic>
      <p:pic>
        <p:nvPicPr>
          <p:cNvPr id="7" name="Slika 6" descr="Slika na kojoj se prikazuje tekst, ploča za pisanje&#10;&#10;Opis je automatski generiran">
            <a:extLst>
              <a:ext uri="{FF2B5EF4-FFF2-40B4-BE49-F238E27FC236}">
                <a16:creationId xmlns:a16="http://schemas.microsoft.com/office/drawing/2014/main" id="{27801E0A-5CA2-0351-5171-9EBC813D46C4}"/>
              </a:ext>
            </a:extLst>
          </p:cNvPr>
          <p:cNvPicPr>
            <a:picLocks noChangeAspect="1"/>
          </p:cNvPicPr>
          <p:nvPr/>
        </p:nvPicPr>
        <p:blipFill rotWithShape="1">
          <a:blip r:embed="rId3">
            <a:extLst>
              <a:ext uri="{28A0092B-C50C-407E-A947-70E740481C1C}">
                <a14:useLocalDpi xmlns:a14="http://schemas.microsoft.com/office/drawing/2010/main" val="0"/>
              </a:ext>
            </a:extLst>
          </a:blip>
          <a:srcRect r="2" b="5226"/>
          <a:stretch/>
        </p:blipFill>
        <p:spPr>
          <a:xfrm>
            <a:off x="1074729" y="3392803"/>
            <a:ext cx="5143518" cy="2412837"/>
          </a:xfrm>
          <a:prstGeom prst="rect">
            <a:avLst/>
          </a:prstGeom>
          <a:effectLst/>
        </p:spPr>
      </p:pic>
    </p:spTree>
    <p:extLst>
      <p:ext uri="{BB962C8B-B14F-4D97-AF65-F5344CB8AC3E}">
        <p14:creationId xmlns:p14="http://schemas.microsoft.com/office/powerpoint/2010/main" val="378160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Naslov 1">
            <a:extLst>
              <a:ext uri="{FF2B5EF4-FFF2-40B4-BE49-F238E27FC236}">
                <a16:creationId xmlns:a16="http://schemas.microsoft.com/office/drawing/2014/main" id="{74A1F4C4-0D3B-BC81-CE90-A61469739F76}"/>
              </a:ext>
            </a:extLst>
          </p:cNvPr>
          <p:cNvSpPr>
            <a:spLocks noGrp="1"/>
          </p:cNvSpPr>
          <p:nvPr>
            <p:ph type="title"/>
          </p:nvPr>
        </p:nvSpPr>
        <p:spPr>
          <a:xfrm>
            <a:off x="7535825" y="982132"/>
            <a:ext cx="3360772" cy="1303867"/>
          </a:xfrm>
        </p:spPr>
        <p:txBody>
          <a:bodyPr>
            <a:normAutofit/>
          </a:bodyPr>
          <a:lstStyle/>
          <a:p>
            <a:pPr>
              <a:lnSpc>
                <a:spcPct val="90000"/>
              </a:lnSpc>
            </a:pPr>
            <a:r>
              <a:rPr lang="hr-HR" sz="3400"/>
              <a:t>Ishodište u Kurikulumu škole</a:t>
            </a:r>
          </a:p>
        </p:txBody>
      </p:sp>
      <p:sp>
        <p:nvSpPr>
          <p:cNvPr id="18" name="Rectangle 17">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BB74C581-2ADC-0ABA-3346-E6F4EC47E4DE}"/>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1187316" y="1183232"/>
            <a:ext cx="5740495" cy="4342822"/>
          </a:xfrm>
          <a:prstGeom prst="rect">
            <a:avLst/>
          </a:prstGeom>
        </p:spPr>
      </p:pic>
      <p:cxnSp>
        <p:nvCxnSpPr>
          <p:cNvPr id="20" name="Straight Connector 19">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zervirano mjesto sadržaja 2">
            <a:extLst>
              <a:ext uri="{FF2B5EF4-FFF2-40B4-BE49-F238E27FC236}">
                <a16:creationId xmlns:a16="http://schemas.microsoft.com/office/drawing/2014/main" id="{93B9FDB4-4AC4-8B07-1950-98F5EFDF4D91}"/>
              </a:ext>
            </a:extLst>
          </p:cNvPr>
          <p:cNvSpPr>
            <a:spLocks noGrp="1"/>
          </p:cNvSpPr>
          <p:nvPr>
            <p:ph idx="1"/>
          </p:nvPr>
        </p:nvSpPr>
        <p:spPr>
          <a:xfrm>
            <a:off x="7535824" y="2556932"/>
            <a:ext cx="3360771" cy="3318936"/>
          </a:xfrm>
        </p:spPr>
        <p:txBody>
          <a:bodyPr>
            <a:normAutofit/>
          </a:bodyPr>
          <a:lstStyle/>
          <a:p>
            <a:pPr marL="0" indent="0">
              <a:buNone/>
            </a:pPr>
            <a:r>
              <a:rPr lang="hr-HR" dirty="0"/>
              <a:t>Razvojni cilj škole</a:t>
            </a:r>
          </a:p>
          <a:p>
            <a:pPr marL="0" indent="0">
              <a:buNone/>
            </a:pPr>
            <a:r>
              <a:rPr lang="hr-HR" dirty="0"/>
              <a:t>Tim za kvalitetu škole</a:t>
            </a:r>
          </a:p>
          <a:p>
            <a:pPr marL="0" indent="0">
              <a:buNone/>
            </a:pPr>
            <a:endParaRPr lang="hr-HR" dirty="0"/>
          </a:p>
          <a:p>
            <a:pPr marL="0" indent="0">
              <a:buNone/>
            </a:pPr>
            <a:endParaRPr lang="hr-HR" dirty="0"/>
          </a:p>
          <a:p>
            <a:pPr marL="0" indent="0">
              <a:buNone/>
            </a:pPr>
            <a:endParaRPr lang="hr-HR" dirty="0"/>
          </a:p>
        </p:txBody>
      </p:sp>
    </p:spTree>
    <p:extLst>
      <p:ext uri="{BB962C8B-B14F-4D97-AF65-F5344CB8AC3E}">
        <p14:creationId xmlns:p14="http://schemas.microsoft.com/office/powerpoint/2010/main" val="42562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A5C72E-5FC6-4C78-6547-C29D5877DCDB}"/>
              </a:ext>
            </a:extLst>
          </p:cNvPr>
          <p:cNvSpPr>
            <a:spLocks noGrp="1"/>
          </p:cNvSpPr>
          <p:nvPr>
            <p:ph type="title"/>
          </p:nvPr>
        </p:nvSpPr>
        <p:spPr>
          <a:xfrm>
            <a:off x="642919" y="629266"/>
            <a:ext cx="5984023" cy="1676603"/>
          </a:xfrm>
        </p:spPr>
        <p:txBody>
          <a:bodyPr>
            <a:normAutofit/>
          </a:bodyPr>
          <a:lstStyle/>
          <a:p>
            <a:r>
              <a:rPr lang="hr-HR" dirty="0"/>
              <a:t>1. korak</a:t>
            </a:r>
          </a:p>
        </p:txBody>
      </p:sp>
      <p:sp>
        <p:nvSpPr>
          <p:cNvPr id="3" name="Rezervirano mjesto sadržaja 2">
            <a:extLst>
              <a:ext uri="{FF2B5EF4-FFF2-40B4-BE49-F238E27FC236}">
                <a16:creationId xmlns:a16="http://schemas.microsoft.com/office/drawing/2014/main" id="{05D26B40-A32E-7BFA-8C17-0C70C9BC54AD}"/>
              </a:ext>
            </a:extLst>
          </p:cNvPr>
          <p:cNvSpPr>
            <a:spLocks noGrp="1"/>
          </p:cNvSpPr>
          <p:nvPr>
            <p:ph idx="1"/>
          </p:nvPr>
        </p:nvSpPr>
        <p:spPr>
          <a:xfrm>
            <a:off x="1363435" y="2438400"/>
            <a:ext cx="5263507" cy="3785419"/>
          </a:xfrm>
        </p:spPr>
        <p:txBody>
          <a:bodyPr>
            <a:normAutofit/>
          </a:bodyPr>
          <a:lstStyle/>
          <a:p>
            <a:pPr>
              <a:buFontTx/>
              <a:buChar char="-"/>
            </a:pPr>
            <a:r>
              <a:rPr lang="hr-HR" sz="2000" dirty="0"/>
              <a:t>zajedničko čitanje Prve monografije općine </a:t>
            </a:r>
            <a:r>
              <a:rPr lang="hr-HR" sz="2000" dirty="0" err="1"/>
              <a:t>Sračinec</a:t>
            </a:r>
            <a:r>
              <a:rPr lang="hr-HR" sz="2000" dirty="0"/>
              <a:t> – dva mjeseca</a:t>
            </a:r>
          </a:p>
          <a:p>
            <a:pPr>
              <a:buFontTx/>
              <a:buChar char="-"/>
            </a:pPr>
            <a:r>
              <a:rPr lang="hr-HR" sz="2000" dirty="0"/>
              <a:t>objašnjavanje nepoznatih riječi u tijeku čitanja</a:t>
            </a:r>
          </a:p>
          <a:p>
            <a:pPr>
              <a:buFontTx/>
              <a:buChar char="-"/>
            </a:pPr>
            <a:r>
              <a:rPr lang="hr-HR" sz="2000" dirty="0"/>
              <a:t>rasprava o pročitanom</a:t>
            </a:r>
          </a:p>
          <a:p>
            <a:pPr>
              <a:buFontTx/>
              <a:buChar char="-"/>
            </a:pPr>
            <a:r>
              <a:rPr lang="hr-HR" sz="2000" dirty="0"/>
              <a:t>zapisivanje natuknica u bilježnicu</a:t>
            </a:r>
          </a:p>
          <a:p>
            <a:endParaRPr lang="hr-HR" sz="2000" dirty="0"/>
          </a:p>
        </p:txBody>
      </p:sp>
      <p:pic>
        <p:nvPicPr>
          <p:cNvPr id="5" name="Slika 4" descr="Slika na kojoj se prikazuje tekst, strujni krug&#10;&#10;Opis je automatski generiran">
            <a:extLst>
              <a:ext uri="{FF2B5EF4-FFF2-40B4-BE49-F238E27FC236}">
                <a16:creationId xmlns:a16="http://schemas.microsoft.com/office/drawing/2014/main" id="{47EC3EE4-8983-FD82-6171-EAE5CFAF1B0B}"/>
              </a:ext>
            </a:extLst>
          </p:cNvPr>
          <p:cNvPicPr>
            <a:picLocks noChangeAspect="1"/>
          </p:cNvPicPr>
          <p:nvPr/>
        </p:nvPicPr>
        <p:blipFill rotWithShape="1">
          <a:blip r:embed="rId2">
            <a:extLst>
              <a:ext uri="{28A0092B-C50C-407E-A947-70E740481C1C}">
                <a14:useLocalDpi xmlns:a14="http://schemas.microsoft.com/office/drawing/2010/main" val="0"/>
              </a:ext>
            </a:extLst>
          </a:blip>
          <a:srcRect l="2464" r="430" b="-1"/>
          <a:stretch/>
        </p:blipFill>
        <p:spPr>
          <a:xfrm>
            <a:off x="6739337" y="722376"/>
            <a:ext cx="4809744" cy="5413248"/>
          </a:xfrm>
          <a:prstGeom prst="rect">
            <a:avLst/>
          </a:prstGeom>
          <a:effectLst/>
        </p:spPr>
      </p:pic>
    </p:spTree>
    <p:extLst>
      <p:ext uri="{BB962C8B-B14F-4D97-AF65-F5344CB8AC3E}">
        <p14:creationId xmlns:p14="http://schemas.microsoft.com/office/powerpoint/2010/main" val="141173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48717E-6AAE-924B-4F92-85927D731885}"/>
              </a:ext>
            </a:extLst>
          </p:cNvPr>
          <p:cNvSpPr>
            <a:spLocks noGrp="1"/>
          </p:cNvSpPr>
          <p:nvPr>
            <p:ph type="title"/>
          </p:nvPr>
        </p:nvSpPr>
        <p:spPr>
          <a:xfrm>
            <a:off x="1629751" y="934327"/>
            <a:ext cx="8924392" cy="1058275"/>
          </a:xfrm>
        </p:spPr>
        <p:txBody>
          <a:bodyPr>
            <a:normAutofit/>
          </a:bodyPr>
          <a:lstStyle/>
          <a:p>
            <a:pPr algn="ctr"/>
            <a:r>
              <a:rPr lang="hr-HR" dirty="0"/>
              <a:t>2. korak</a:t>
            </a:r>
            <a:endParaRPr lang="hr-HR"/>
          </a:p>
        </p:txBody>
      </p:sp>
      <p:sp>
        <p:nvSpPr>
          <p:cNvPr id="3" name="Rezervirano mjesto sadržaja 2">
            <a:extLst>
              <a:ext uri="{FF2B5EF4-FFF2-40B4-BE49-F238E27FC236}">
                <a16:creationId xmlns:a16="http://schemas.microsoft.com/office/drawing/2014/main" id="{49E5CEBE-BF86-F2FF-61C5-A0116E371E52}"/>
              </a:ext>
            </a:extLst>
          </p:cNvPr>
          <p:cNvSpPr>
            <a:spLocks noGrp="1"/>
          </p:cNvSpPr>
          <p:nvPr>
            <p:ph idx="1"/>
          </p:nvPr>
        </p:nvSpPr>
        <p:spPr>
          <a:xfrm>
            <a:off x="1941207" y="2752316"/>
            <a:ext cx="8309586" cy="2756848"/>
          </a:xfrm>
        </p:spPr>
        <p:txBody>
          <a:bodyPr>
            <a:normAutofit/>
          </a:bodyPr>
          <a:lstStyle/>
          <a:p>
            <a:pPr>
              <a:buFontTx/>
              <a:buChar char="-"/>
            </a:pPr>
            <a:r>
              <a:rPr lang="hr-HR" sz="2000" dirty="0"/>
              <a:t>podjela zaduženja učenicima – svaka grupica je dobila zadatak izraditi prezentaciju vezanu uz jedan dio pročitanog teksta prema prema natuknicama koje smo zajedno zapisali na grupi</a:t>
            </a:r>
          </a:p>
          <a:p>
            <a:pPr>
              <a:buFontTx/>
              <a:buChar char="-"/>
            </a:pPr>
            <a:r>
              <a:rPr lang="hr-HR" sz="2000" dirty="0"/>
              <a:t>držali smo se kronologije i povijesnih činjenica koje sam ja provjerila u </a:t>
            </a:r>
            <a:r>
              <a:rPr lang="hr-HR" sz="2000" dirty="0" err="1"/>
              <a:t>navednoj</a:t>
            </a:r>
            <a:r>
              <a:rPr lang="hr-HR" sz="2000" dirty="0"/>
              <a:t> literaturi</a:t>
            </a:r>
          </a:p>
          <a:p>
            <a:endParaRPr lang="hr-HR" sz="2000" dirty="0"/>
          </a:p>
        </p:txBody>
      </p:sp>
    </p:spTree>
    <p:extLst>
      <p:ext uri="{BB962C8B-B14F-4D97-AF65-F5344CB8AC3E}">
        <p14:creationId xmlns:p14="http://schemas.microsoft.com/office/powerpoint/2010/main" val="130303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516E9C5-FBA3-9CBB-90A8-5436C78FA65F}"/>
              </a:ext>
            </a:extLst>
          </p:cNvPr>
          <p:cNvSpPr>
            <a:spLocks noGrp="1"/>
          </p:cNvSpPr>
          <p:nvPr>
            <p:ph idx="1"/>
          </p:nvPr>
        </p:nvSpPr>
        <p:spPr>
          <a:xfrm>
            <a:off x="1941207" y="2597195"/>
            <a:ext cx="8309586" cy="2756848"/>
          </a:xfrm>
        </p:spPr>
        <p:txBody>
          <a:bodyPr>
            <a:normAutofit fontScale="92500" lnSpcReduction="10000"/>
          </a:bodyPr>
          <a:lstStyle/>
          <a:p>
            <a:pPr marL="0" indent="0">
              <a:buNone/>
            </a:pPr>
            <a:r>
              <a:rPr lang="hr-HR" sz="1900" dirty="0"/>
              <a:t>Podjela zadataka učenicima za izradu prezentacije prema kronološkom slijedu:</a:t>
            </a:r>
          </a:p>
          <a:p>
            <a:pPr marL="0" indent="0">
              <a:buNone/>
            </a:pPr>
            <a:endParaRPr lang="hr-HR" sz="1900" dirty="0"/>
          </a:p>
          <a:p>
            <a:pPr marL="514350" indent="-514350">
              <a:buAutoNum type="arabicPeriod"/>
            </a:pPr>
            <a:r>
              <a:rPr lang="hr-HR" sz="1900" dirty="0"/>
              <a:t>PRAPOVIJEST I STARI VIJEK</a:t>
            </a:r>
          </a:p>
          <a:p>
            <a:pPr marL="514350" indent="-514350">
              <a:buAutoNum type="arabicPeriod"/>
            </a:pPr>
            <a:r>
              <a:rPr lang="hr-HR" sz="1900" dirty="0"/>
              <a:t>SREDNJI VIJEK</a:t>
            </a:r>
          </a:p>
          <a:p>
            <a:pPr marL="514350" indent="-514350">
              <a:buAutoNum type="arabicPeriod"/>
            </a:pPr>
            <a:r>
              <a:rPr lang="hr-HR" sz="1900" dirty="0"/>
              <a:t>NOVI VIJEK</a:t>
            </a:r>
          </a:p>
          <a:p>
            <a:pPr marL="514350" indent="-514350">
              <a:buAutoNum type="arabicPeriod"/>
            </a:pPr>
            <a:r>
              <a:rPr lang="hr-HR" sz="1900" dirty="0"/>
              <a:t>SUVREMENO DOBA – prva polovica 20. stoljeća</a:t>
            </a:r>
          </a:p>
          <a:p>
            <a:pPr marL="514350" indent="-514350">
              <a:buAutoNum type="arabicPeriod"/>
            </a:pPr>
            <a:r>
              <a:rPr lang="hr-HR" sz="1900" dirty="0"/>
              <a:t>SUVREMENO DOBA – druga polovica 20. stoljeća</a:t>
            </a:r>
          </a:p>
          <a:p>
            <a:pPr marL="514350" indent="-514350">
              <a:buAutoNum type="arabicPeriod"/>
            </a:pPr>
            <a:endParaRPr lang="hr-HR" sz="1900" dirty="0"/>
          </a:p>
        </p:txBody>
      </p:sp>
    </p:spTree>
    <p:extLst>
      <p:ext uri="{BB962C8B-B14F-4D97-AF65-F5344CB8AC3E}">
        <p14:creationId xmlns:p14="http://schemas.microsoft.com/office/powerpoint/2010/main" val="206825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D6BAD5-C4AB-7265-1560-31D038B35ED1}"/>
              </a:ext>
            </a:extLst>
          </p:cNvPr>
          <p:cNvSpPr>
            <a:spLocks noGrp="1"/>
          </p:cNvSpPr>
          <p:nvPr>
            <p:ph type="title"/>
          </p:nvPr>
        </p:nvSpPr>
        <p:spPr>
          <a:xfrm>
            <a:off x="1629751" y="934327"/>
            <a:ext cx="8924392" cy="1058275"/>
          </a:xfrm>
        </p:spPr>
        <p:txBody>
          <a:bodyPr>
            <a:normAutofit/>
          </a:bodyPr>
          <a:lstStyle/>
          <a:p>
            <a:pPr algn="ctr"/>
            <a:r>
              <a:rPr lang="hr-HR" dirty="0"/>
              <a:t>3. korak</a:t>
            </a:r>
          </a:p>
        </p:txBody>
      </p:sp>
      <p:sp>
        <p:nvSpPr>
          <p:cNvPr id="11" name="Rezervirano mjesto sadržaja 2">
            <a:extLst>
              <a:ext uri="{FF2B5EF4-FFF2-40B4-BE49-F238E27FC236}">
                <a16:creationId xmlns:a16="http://schemas.microsoft.com/office/drawing/2014/main" id="{EA4A91F5-7662-774E-FDFC-533A1C679561}"/>
              </a:ext>
            </a:extLst>
          </p:cNvPr>
          <p:cNvSpPr>
            <a:spLocks noGrp="1"/>
          </p:cNvSpPr>
          <p:nvPr>
            <p:ph idx="1"/>
          </p:nvPr>
        </p:nvSpPr>
        <p:spPr>
          <a:xfrm>
            <a:off x="1941207" y="2596243"/>
            <a:ext cx="8309586" cy="2912921"/>
          </a:xfrm>
        </p:spPr>
        <p:txBody>
          <a:bodyPr>
            <a:normAutofit fontScale="25000" lnSpcReduction="20000"/>
          </a:bodyPr>
          <a:lstStyle/>
          <a:p>
            <a:pPr>
              <a:buFontTx/>
              <a:buChar char="-"/>
            </a:pPr>
            <a:r>
              <a:rPr lang="hr-HR" sz="6200" dirty="0"/>
              <a:t>učenici šalju prezentacije na platformu </a:t>
            </a:r>
            <a:r>
              <a:rPr lang="hr-HR" sz="6200" dirty="0" err="1"/>
              <a:t>Yammer</a:t>
            </a:r>
            <a:r>
              <a:rPr lang="hr-HR" sz="6200" dirty="0"/>
              <a:t> u virtualnu učionicu Povijesno – etnografske grupe </a:t>
            </a:r>
          </a:p>
          <a:p>
            <a:pPr marL="0" indent="0">
              <a:buNone/>
            </a:pPr>
            <a:r>
              <a:rPr lang="hr-HR" sz="6200" dirty="0"/>
              <a:t>- ispravljam prezentacije i objedinjujem u jednu prezentaciju</a:t>
            </a:r>
          </a:p>
          <a:p>
            <a:pPr>
              <a:buFontTx/>
              <a:buChar char="-"/>
            </a:pPr>
            <a:r>
              <a:rPr lang="hr-HR" sz="6200" dirty="0"/>
              <a:t>odlučujemo da ćemo nastaviti sa čitanjem monografije  i pripremiti prezentacije na teme:</a:t>
            </a:r>
          </a:p>
          <a:p>
            <a:pPr marL="0" indent="0">
              <a:buNone/>
            </a:pPr>
            <a:r>
              <a:rPr lang="hr-HR" sz="6200" dirty="0"/>
              <a:t>1. O nazivu sela </a:t>
            </a:r>
            <a:r>
              <a:rPr lang="hr-HR" sz="6200" dirty="0" err="1"/>
              <a:t>Sračinec</a:t>
            </a:r>
            <a:endParaRPr lang="hr-HR" sz="6200" dirty="0"/>
          </a:p>
          <a:p>
            <a:pPr marL="0" indent="0">
              <a:buNone/>
            </a:pPr>
            <a:r>
              <a:rPr lang="hr-HR" sz="6200" dirty="0"/>
              <a:t>2. Položaj </a:t>
            </a:r>
            <a:r>
              <a:rPr lang="hr-HR" sz="6200" dirty="0" err="1"/>
              <a:t>Sračinca</a:t>
            </a:r>
            <a:r>
              <a:rPr lang="hr-HR" sz="6200" dirty="0"/>
              <a:t> – zapadna vrata Varaždina</a:t>
            </a:r>
          </a:p>
          <a:p>
            <a:pPr marL="0" indent="0">
              <a:buNone/>
            </a:pPr>
            <a:r>
              <a:rPr lang="hr-HR" sz="6200" dirty="0"/>
              <a:t>3. Ceker kao suvenir</a:t>
            </a:r>
          </a:p>
          <a:p>
            <a:pPr marL="0" indent="0">
              <a:buNone/>
            </a:pPr>
            <a:r>
              <a:rPr lang="hr-HR" sz="6200" dirty="0"/>
              <a:t>4. Rijeka koja je krojila sudbinu stanovnika</a:t>
            </a:r>
          </a:p>
          <a:p>
            <a:pPr marL="0" indent="0">
              <a:buNone/>
            </a:pPr>
            <a:r>
              <a:rPr lang="hr-HR" sz="6200" dirty="0"/>
              <a:t>5. Sveti Mihael na grbu i zastavi</a:t>
            </a:r>
          </a:p>
          <a:p>
            <a:pPr marL="0" indent="0">
              <a:buNone/>
            </a:pPr>
            <a:r>
              <a:rPr lang="hr-HR" sz="6200" dirty="0"/>
              <a:t>6. Društveni život</a:t>
            </a:r>
          </a:p>
          <a:p>
            <a:pPr marL="0" indent="0">
              <a:buNone/>
            </a:pPr>
            <a:r>
              <a:rPr lang="hr-HR" sz="6200" dirty="0"/>
              <a:t>7. Škola u </a:t>
            </a:r>
            <a:r>
              <a:rPr lang="hr-HR" sz="6200" dirty="0" err="1"/>
              <a:t>Sračincu</a:t>
            </a:r>
            <a:endParaRPr lang="hr-HR" sz="6200" dirty="0"/>
          </a:p>
          <a:p>
            <a:pPr marL="0" indent="0">
              <a:buNone/>
            </a:pPr>
            <a:endParaRPr lang="hr-HR" sz="1100" dirty="0"/>
          </a:p>
          <a:p>
            <a:endParaRPr lang="hr-HR" sz="1100" dirty="0"/>
          </a:p>
        </p:txBody>
      </p:sp>
    </p:spTree>
    <p:extLst>
      <p:ext uri="{BB962C8B-B14F-4D97-AF65-F5344CB8AC3E}">
        <p14:creationId xmlns:p14="http://schemas.microsoft.com/office/powerpoint/2010/main" val="52774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0AF155-A1AA-9327-000D-1D352718FAC6}"/>
              </a:ext>
            </a:extLst>
          </p:cNvPr>
          <p:cNvSpPr>
            <a:spLocks noGrp="1"/>
          </p:cNvSpPr>
          <p:nvPr>
            <p:ph type="title"/>
          </p:nvPr>
        </p:nvSpPr>
        <p:spPr/>
        <p:txBody>
          <a:bodyPr/>
          <a:lstStyle/>
          <a:p>
            <a:r>
              <a:rPr lang="hr-HR" dirty="0"/>
              <a:t>4. korak</a:t>
            </a:r>
          </a:p>
        </p:txBody>
      </p:sp>
      <p:sp>
        <p:nvSpPr>
          <p:cNvPr id="3" name="Rezervirano mjesto sadržaja 2">
            <a:extLst>
              <a:ext uri="{FF2B5EF4-FFF2-40B4-BE49-F238E27FC236}">
                <a16:creationId xmlns:a16="http://schemas.microsoft.com/office/drawing/2014/main" id="{33114D02-71E5-A03F-5FAE-072BD01BC378}"/>
              </a:ext>
            </a:extLst>
          </p:cNvPr>
          <p:cNvSpPr>
            <a:spLocks noGrp="1"/>
          </p:cNvSpPr>
          <p:nvPr>
            <p:ph idx="1"/>
          </p:nvPr>
        </p:nvSpPr>
        <p:spPr>
          <a:xfrm>
            <a:off x="1828799" y="2556932"/>
            <a:ext cx="9067797" cy="3318936"/>
          </a:xfrm>
        </p:spPr>
        <p:txBody>
          <a:bodyPr/>
          <a:lstStyle/>
          <a:p>
            <a:pPr>
              <a:buFontTx/>
              <a:buChar char="-"/>
            </a:pPr>
            <a:r>
              <a:rPr lang="hr-HR" dirty="0"/>
              <a:t>radimo na isti način kao što smo radili i do tada, čitamo monografiju, zapisujemo, objašnjavamo, raspravljamo i dogovaramo izradu kratkih prezentacija od nekoliko slajdova koje učenici šalju u virtualnu učionicu</a:t>
            </a:r>
          </a:p>
          <a:p>
            <a:pPr>
              <a:buFontTx/>
              <a:buChar char="-"/>
            </a:pPr>
            <a:r>
              <a:rPr lang="hr-HR" dirty="0"/>
              <a:t>uspijevamo se pozabaviti samo imenom sela </a:t>
            </a:r>
            <a:r>
              <a:rPr lang="hr-HR" dirty="0" err="1"/>
              <a:t>Sračinec</a:t>
            </a:r>
            <a:endParaRPr lang="hr-HR" dirty="0"/>
          </a:p>
        </p:txBody>
      </p:sp>
    </p:spTree>
    <p:extLst>
      <p:ext uri="{BB962C8B-B14F-4D97-AF65-F5344CB8AC3E}">
        <p14:creationId xmlns:p14="http://schemas.microsoft.com/office/powerpoint/2010/main" val="59300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5FF759-7825-FF4C-FA10-8320BFEF6279}"/>
              </a:ext>
            </a:extLst>
          </p:cNvPr>
          <p:cNvSpPr>
            <a:spLocks noGrp="1"/>
          </p:cNvSpPr>
          <p:nvPr>
            <p:ph type="title"/>
          </p:nvPr>
        </p:nvSpPr>
        <p:spPr/>
        <p:txBody>
          <a:bodyPr/>
          <a:lstStyle/>
          <a:p>
            <a:r>
              <a:rPr lang="hr-HR" dirty="0"/>
              <a:t>5. korak</a:t>
            </a:r>
          </a:p>
        </p:txBody>
      </p:sp>
      <p:sp>
        <p:nvSpPr>
          <p:cNvPr id="3" name="Rezervirano mjesto sadržaja 2">
            <a:extLst>
              <a:ext uri="{FF2B5EF4-FFF2-40B4-BE49-F238E27FC236}">
                <a16:creationId xmlns:a16="http://schemas.microsoft.com/office/drawing/2014/main" id="{9F1B32D6-F90B-B195-D91F-3071B8832F63}"/>
              </a:ext>
            </a:extLst>
          </p:cNvPr>
          <p:cNvSpPr>
            <a:spLocks noGrp="1"/>
          </p:cNvSpPr>
          <p:nvPr>
            <p:ph idx="1"/>
          </p:nvPr>
        </p:nvSpPr>
        <p:spPr/>
        <p:txBody>
          <a:bodyPr>
            <a:normAutofit fontScale="70000" lnSpcReduction="20000"/>
          </a:bodyPr>
          <a:lstStyle/>
          <a:p>
            <a:pPr>
              <a:buFontTx/>
              <a:buChar char="-"/>
            </a:pPr>
            <a:r>
              <a:rPr lang="hr-HR" dirty="0"/>
              <a:t>učenici dobivaju zadatak da u svom selu poslikaju sve spomenike, natpise, kapelice, raspela, crkvu i građevine za koje misle da su važne, odnosno o kojima smo čitali na grupi</a:t>
            </a:r>
          </a:p>
          <a:p>
            <a:pPr>
              <a:buFontTx/>
              <a:buChar char="-"/>
            </a:pPr>
            <a:r>
              <a:rPr lang="hr-HR" dirty="0"/>
              <a:t>oduševljeni su idejom jer većina ih posjeduje mobitel kojim to mogu poslikati</a:t>
            </a:r>
          </a:p>
          <a:p>
            <a:pPr>
              <a:buFontTx/>
              <a:buChar char="-"/>
            </a:pPr>
            <a:r>
              <a:rPr lang="hr-HR" dirty="0"/>
              <a:t>šalju fotografije koje moraju imenovati</a:t>
            </a:r>
          </a:p>
          <a:p>
            <a:pPr>
              <a:buFontTx/>
              <a:buChar char="-"/>
            </a:pPr>
            <a:r>
              <a:rPr lang="hr-HR" dirty="0"/>
              <a:t>popratna rasprava na grupi vezana je uz zaključke da su prošli pored tzv. ostataka prošlosti bez da su ih ikada vidjeli ili da su ih vidjeli ali nisu nikada obratili pažnju na njih</a:t>
            </a:r>
          </a:p>
          <a:p>
            <a:pPr>
              <a:buFontTx/>
              <a:buChar char="-"/>
            </a:pPr>
            <a:r>
              <a:rPr lang="hr-HR" dirty="0"/>
              <a:t>razgovaramo o tome da bi oni trebali znati nešto o svakome od tih spomenika prošlosti ali i suvremenosti kao i da bi, kada netko dolazi u posjet trebali zapravo biti turistički vodiči u svom selu, npr. grupama koje su boravile u selu kroz Erasmus projekte ili pak privatno kada ih posjete prijatelji i rodbina koja ništa ne zna o </a:t>
            </a:r>
            <a:r>
              <a:rPr lang="hr-HR" dirty="0" err="1"/>
              <a:t>Sračincu</a:t>
            </a:r>
            <a:endParaRPr lang="hr-HR" dirty="0"/>
          </a:p>
          <a:p>
            <a:pPr>
              <a:buFontTx/>
              <a:buChar char="-"/>
            </a:pPr>
            <a:r>
              <a:rPr lang="hr-HR" dirty="0"/>
              <a:t>ovaj zadatak im se jako svidio, kao i slanje na </a:t>
            </a:r>
            <a:r>
              <a:rPr lang="hr-HR" dirty="0" err="1"/>
              <a:t>Yammer</a:t>
            </a:r>
            <a:r>
              <a:rPr lang="hr-HR" dirty="0"/>
              <a:t> jer je to blisko njihovim aktivnostima koje provode na društvenim mrežama</a:t>
            </a:r>
          </a:p>
        </p:txBody>
      </p:sp>
    </p:spTree>
    <p:extLst>
      <p:ext uri="{BB962C8B-B14F-4D97-AF65-F5344CB8AC3E}">
        <p14:creationId xmlns:p14="http://schemas.microsoft.com/office/powerpoint/2010/main" val="41141994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871</TotalTime>
  <Words>686</Words>
  <Application>Microsoft Office PowerPoint</Application>
  <PresentationFormat>Široki zaslon</PresentationFormat>
  <Paragraphs>62</Paragraphs>
  <Slides>13</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13</vt:i4>
      </vt:variant>
    </vt:vector>
  </HeadingPairs>
  <TitlesOfParts>
    <vt:vector size="16" baseType="lpstr">
      <vt:lpstr>Arial</vt:lpstr>
      <vt:lpstr>Garamond</vt:lpstr>
      <vt:lpstr>Organski</vt:lpstr>
      <vt:lpstr>Kako smo učili o povijesti sela Sračinec </vt:lpstr>
      <vt:lpstr>Iz školskog kurikuluma</vt:lpstr>
      <vt:lpstr>Ishodište u Kurikulumu škole</vt:lpstr>
      <vt:lpstr>1. korak</vt:lpstr>
      <vt:lpstr>2. korak</vt:lpstr>
      <vt:lpstr>PowerPoint prezentacija</vt:lpstr>
      <vt:lpstr>3. korak</vt:lpstr>
      <vt:lpstr>4. korak</vt:lpstr>
      <vt:lpstr>5. korak</vt:lpstr>
      <vt:lpstr>6. korak</vt:lpstr>
      <vt:lpstr>7. korak</vt:lpstr>
      <vt:lpstr>Plan za drugu školsku godinu</vt:lpstr>
      <vt:lpstr>Zaključak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smo proučavali povijest sela Sračinec</dc:title>
  <dc:creator>Margareta Skuhala-Juričić</dc:creator>
  <cp:lastModifiedBy>Margareta Skuhala-Juričić</cp:lastModifiedBy>
  <cp:revision>36</cp:revision>
  <dcterms:created xsi:type="dcterms:W3CDTF">2023-02-22T06:52:48Z</dcterms:created>
  <dcterms:modified xsi:type="dcterms:W3CDTF">2023-03-03T14:43:22Z</dcterms:modified>
</cp:coreProperties>
</file>